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8" r:id="rId3"/>
    <p:sldId id="266" r:id="rId4"/>
    <p:sldId id="268" r:id="rId5"/>
    <p:sldId id="270" r:id="rId6"/>
    <p:sldId id="269" r:id="rId7"/>
    <p:sldId id="272" r:id="rId8"/>
    <p:sldId id="348" r:id="rId9"/>
    <p:sldId id="278" r:id="rId10"/>
    <p:sldId id="342" r:id="rId11"/>
    <p:sldId id="352" r:id="rId12"/>
    <p:sldId id="341" r:id="rId13"/>
    <p:sldId id="277" r:id="rId14"/>
    <p:sldId id="288" r:id="rId15"/>
    <p:sldId id="346" r:id="rId16"/>
    <p:sldId id="279" r:id="rId17"/>
    <p:sldId id="289" r:id="rId18"/>
    <p:sldId id="310" r:id="rId19"/>
    <p:sldId id="290" r:id="rId20"/>
    <p:sldId id="325" r:id="rId21"/>
    <p:sldId id="291" r:id="rId22"/>
    <p:sldId id="292" r:id="rId23"/>
    <p:sldId id="326" r:id="rId24"/>
    <p:sldId id="293" r:id="rId25"/>
    <p:sldId id="328" r:id="rId26"/>
    <p:sldId id="294" r:id="rId27"/>
    <p:sldId id="315" r:id="rId28"/>
    <p:sldId id="301" r:id="rId29"/>
    <p:sldId id="331" r:id="rId30"/>
    <p:sldId id="298" r:id="rId31"/>
    <p:sldId id="299" r:id="rId32"/>
    <p:sldId id="300" r:id="rId33"/>
    <p:sldId id="302" r:id="rId34"/>
    <p:sldId id="303" r:id="rId35"/>
    <p:sldId id="309" r:id="rId36"/>
    <p:sldId id="304" r:id="rId37"/>
    <p:sldId id="305" r:id="rId38"/>
    <p:sldId id="308" r:id="rId39"/>
    <p:sldId id="306" r:id="rId40"/>
    <p:sldId id="330" r:id="rId41"/>
    <p:sldId id="322" r:id="rId42"/>
    <p:sldId id="280" r:id="rId43"/>
    <p:sldId id="284" r:id="rId44"/>
    <p:sldId id="350" r:id="rId45"/>
    <p:sldId id="321" r:id="rId46"/>
    <p:sldId id="335" r:id="rId47"/>
    <p:sldId id="336" r:id="rId48"/>
    <p:sldId id="318" r:id="rId49"/>
    <p:sldId id="320" r:id="rId50"/>
    <p:sldId id="312" r:id="rId51"/>
    <p:sldId id="332" r:id="rId52"/>
    <p:sldId id="333" r:id="rId53"/>
    <p:sldId id="313" r:id="rId54"/>
    <p:sldId id="347" r:id="rId55"/>
    <p:sldId id="353" r:id="rId56"/>
    <p:sldId id="349" r:id="rId57"/>
  </p:sldIdLst>
  <p:sldSz cx="9144000" cy="6858000" type="screen4x3"/>
  <p:notesSz cx="6858000" cy="9144000"/>
  <p:embeddedFontLst>
    <p:embeddedFont>
      <p:font typeface="Raleway" charset="0"/>
      <p:regular r:id="rId59"/>
      <p:bold r:id="rId60"/>
      <p:italic r:id="rId61"/>
      <p:boldItalic r:id="rId62"/>
    </p:embeddedFont>
    <p:embeddedFont>
      <p:font typeface="Lato" charset="-127"/>
      <p:regular r:id="rId63"/>
      <p:bold r:id="rId64"/>
      <p:italic r:id="rId65"/>
      <p:boldItalic r:id="rId66"/>
    </p:embeddedFont>
    <p:embeddedFont>
      <p:font typeface="HY헤드라인M" pitchFamily="18" charset="-127"/>
      <p:regular r:id="rId67"/>
    </p:embeddedFont>
    <p:embeddedFont>
      <p:font typeface="맑은 고딕" pitchFamily="50" charset="-127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9999"/>
    <a:srgbClr val="FBE9E7"/>
    <a:srgbClr val="595959"/>
    <a:srgbClr val="1A1A1A"/>
    <a:srgbClr val="000000"/>
    <a:srgbClr val="FFFFFF"/>
    <a:srgbClr val="1C3678"/>
    <a:srgbClr val="6AA4C8"/>
    <a:srgbClr val="1A9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13778A1-3FC6-4950-A652-ECCBD8EA5DF5}">
  <a:tblStyle styleId="{F13778A1-3FC6-4950-A652-ECCBD8EA5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00" autoAdjust="0"/>
  </p:normalViewPr>
  <p:slideViewPr>
    <p:cSldViewPr snapToGrid="0">
      <p:cViewPr>
        <p:scale>
          <a:sx n="66" d="100"/>
          <a:sy n="66" d="100"/>
        </p:scale>
        <p:origin x="-2934" y="-10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5D7C8-F3A3-4BAE-8B4B-BA136873CB1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9D219AC1-954C-4919-8F16-52658DD826FA}">
      <dgm:prSet phldrT="[텍스트]" custT="1"/>
      <dgm:spPr>
        <a:solidFill>
          <a:srgbClr val="1C3678">
            <a:alpha val="50196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88FAEB3-9519-49FC-88C8-93A2CD5A17CE}" type="par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0C01BF9F-AD4D-4D0C-AD1F-449A32B11E6A}" type="sib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E1D183E-CBEF-40E5-84A7-6F86FF93A5E4}">
      <dgm:prSet phldrT="[텍스트]" custT="1"/>
      <dgm:spPr>
        <a:solidFill>
          <a:schemeClr val="tx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F661E1F-9F2B-494C-BBCF-410FF70F306A}" type="par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73A69CDF-8E56-49EA-8FC9-6E0B5AFC40B7}" type="sib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6280DDE-F16D-490F-A86A-0FFADF51718E}">
      <dgm:prSet phldrT="[텍스트]" custT="1"/>
      <dgm:spPr>
        <a:solidFill>
          <a:schemeClr val="accent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A8F4625-3224-4E17-B9D9-B26A1F04A52B}" type="par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C7531E51-B486-4C8F-816E-AA7609641392}" type="sib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BC16FEE-9121-4DD1-879A-E1903D7DB931}">
      <dgm:prSet phldrT="[텍스트]" custT="1"/>
      <dgm:spPr>
        <a:solidFill>
          <a:schemeClr val="accent3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ABDC4AF-A429-48A6-A8E9-15B81F7328C1}" type="par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7090267-5BA6-4A34-84CB-B3BB9EB1DB07}" type="sib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88694616-85D5-408B-B08C-6CBD305B2AFF}" type="pres">
      <dgm:prSet presAssocID="{8645D7C8-F3A3-4BAE-8B4B-BA136873CB18}" presName="compositeShape" presStyleCnt="0">
        <dgm:presLayoutVars>
          <dgm:chMax val="7"/>
          <dgm:dir/>
          <dgm:resizeHandles val="exact"/>
        </dgm:presLayoutVars>
      </dgm:prSet>
      <dgm:spPr/>
    </dgm:pt>
    <dgm:pt modelId="{7435F7D6-1D7E-45C2-AC89-20D19F9F20EF}" type="pres">
      <dgm:prSet presAssocID="{9D219AC1-954C-4919-8F16-52658DD826FA}" presName="circ1" presStyleLbl="vennNode1" presStyleIdx="0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88934E07-02FB-4303-9C69-A9E98642AB8D}" type="pres">
      <dgm:prSet presAssocID="{9D219AC1-954C-4919-8F16-52658DD826F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C65D26-7CEF-445C-A341-5F83E895AE94}" type="pres">
      <dgm:prSet presAssocID="{2E1D183E-CBEF-40E5-84A7-6F86FF93A5E4}" presName="circ2" presStyleLbl="vennNode1" presStyleIdx="1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4438D7D-F53D-4B95-A934-82EC357CB4E6}" type="pres">
      <dgm:prSet presAssocID="{2E1D183E-CBEF-40E5-84A7-6F86FF93A5E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E8C62D-36DB-42C9-BC90-A26C6745ADBF}" type="pres">
      <dgm:prSet presAssocID="{96280DDE-F16D-490F-A86A-0FFADF51718E}" presName="circ3" presStyleLbl="vennNode1" presStyleIdx="2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1FD9F5B9-73EB-4BEB-B6B2-3EB964B00DE8}" type="pres">
      <dgm:prSet presAssocID="{96280DDE-F16D-490F-A86A-0FFADF51718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4F125D-F365-4F16-96AF-3500DFB0D759}" type="pres">
      <dgm:prSet presAssocID="{9BC16FEE-9121-4DD1-879A-E1903D7DB931}" presName="circ4" presStyleLbl="vennNode1" presStyleIdx="3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6043B47-4513-44EC-A909-89370BF87E67}" type="pres">
      <dgm:prSet presAssocID="{9BC16FEE-9121-4DD1-879A-E1903D7DB93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3480B5F-2CCF-4195-90EC-2D2F5127D23E}" srcId="{8645D7C8-F3A3-4BAE-8B4B-BA136873CB18}" destId="{96280DDE-F16D-490F-A86A-0FFADF51718E}" srcOrd="2" destOrd="0" parTransId="{BA8F4625-3224-4E17-B9D9-B26A1F04A52B}" sibTransId="{C7531E51-B486-4C8F-816E-AA7609641392}"/>
    <dgm:cxn modelId="{EDA63537-3033-46BF-B09A-C8A23E8E6EA1}" type="presOf" srcId="{9BC16FEE-9121-4DD1-879A-E1903D7DB931}" destId="{214F125D-F365-4F16-96AF-3500DFB0D759}" srcOrd="0" destOrd="0" presId="urn:microsoft.com/office/officeart/2005/8/layout/venn1"/>
    <dgm:cxn modelId="{11399A0A-FEE4-4E60-8AA9-742D2341F1DB}" type="presOf" srcId="{2E1D183E-CBEF-40E5-84A7-6F86FF93A5E4}" destId="{F4438D7D-F53D-4B95-A934-82EC357CB4E6}" srcOrd="1" destOrd="0" presId="urn:microsoft.com/office/officeart/2005/8/layout/venn1"/>
    <dgm:cxn modelId="{DB54DF42-8BBD-4D25-8526-1FFE33A10C17}" type="presOf" srcId="{96280DDE-F16D-490F-A86A-0FFADF51718E}" destId="{7FE8C62D-36DB-42C9-BC90-A26C6745ADBF}" srcOrd="0" destOrd="0" presId="urn:microsoft.com/office/officeart/2005/8/layout/venn1"/>
    <dgm:cxn modelId="{39EE0EBC-66E1-4DD4-9302-58A6BC0A91D5}" srcId="{8645D7C8-F3A3-4BAE-8B4B-BA136873CB18}" destId="{9D219AC1-954C-4919-8F16-52658DD826FA}" srcOrd="0" destOrd="0" parTransId="{C88FAEB3-9519-49FC-88C8-93A2CD5A17CE}" sibTransId="{0C01BF9F-AD4D-4D0C-AD1F-449A32B11E6A}"/>
    <dgm:cxn modelId="{0B87A2E9-4958-4AE9-8852-65D7100F63C7}" type="presOf" srcId="{9BC16FEE-9121-4DD1-879A-E1903D7DB931}" destId="{F6043B47-4513-44EC-A909-89370BF87E67}" srcOrd="1" destOrd="0" presId="urn:microsoft.com/office/officeart/2005/8/layout/venn1"/>
    <dgm:cxn modelId="{AAD65BA1-F06D-476B-98E6-B5EB50B077D7}" srcId="{8645D7C8-F3A3-4BAE-8B4B-BA136873CB18}" destId="{9BC16FEE-9121-4DD1-879A-E1903D7DB931}" srcOrd="3" destOrd="0" parTransId="{5ABDC4AF-A429-48A6-A8E9-15B81F7328C1}" sibTransId="{27090267-5BA6-4A34-84CB-B3BB9EB1DB07}"/>
    <dgm:cxn modelId="{08C32321-287A-46ED-AE62-A9A89C29148E}" type="presOf" srcId="{2E1D183E-CBEF-40E5-84A7-6F86FF93A5E4}" destId="{7EC65D26-7CEF-445C-A341-5F83E895AE94}" srcOrd="0" destOrd="0" presId="urn:microsoft.com/office/officeart/2005/8/layout/venn1"/>
    <dgm:cxn modelId="{E192A980-5A31-4B31-A2ED-57D6B4604B67}" type="presOf" srcId="{8645D7C8-F3A3-4BAE-8B4B-BA136873CB18}" destId="{88694616-85D5-408B-B08C-6CBD305B2AFF}" srcOrd="0" destOrd="0" presId="urn:microsoft.com/office/officeart/2005/8/layout/venn1"/>
    <dgm:cxn modelId="{95F5F80E-E36E-4D3B-82D8-36B123FF0ADD}" type="presOf" srcId="{9D219AC1-954C-4919-8F16-52658DD826FA}" destId="{88934E07-02FB-4303-9C69-A9E98642AB8D}" srcOrd="1" destOrd="0" presId="urn:microsoft.com/office/officeart/2005/8/layout/venn1"/>
    <dgm:cxn modelId="{C2D674EB-6553-4743-876D-56275C1F811F}" type="presOf" srcId="{96280DDE-F16D-490F-A86A-0FFADF51718E}" destId="{1FD9F5B9-73EB-4BEB-B6B2-3EB964B00DE8}" srcOrd="1" destOrd="0" presId="urn:microsoft.com/office/officeart/2005/8/layout/venn1"/>
    <dgm:cxn modelId="{09FD723A-4495-4A89-AD6B-E908E0D45FA2}" srcId="{8645D7C8-F3A3-4BAE-8B4B-BA136873CB18}" destId="{2E1D183E-CBEF-40E5-84A7-6F86FF93A5E4}" srcOrd="1" destOrd="0" parTransId="{CF661E1F-9F2B-494C-BBCF-410FF70F306A}" sibTransId="{73A69CDF-8E56-49EA-8FC9-6E0B5AFC40B7}"/>
    <dgm:cxn modelId="{3A92C38A-267F-4FD1-ADC0-A0F0A2A589E4}" type="presOf" srcId="{9D219AC1-954C-4919-8F16-52658DD826FA}" destId="{7435F7D6-1D7E-45C2-AC89-20D19F9F20EF}" srcOrd="0" destOrd="0" presId="urn:microsoft.com/office/officeart/2005/8/layout/venn1"/>
    <dgm:cxn modelId="{D674DCA4-693D-4387-AA31-BD31F6CF3156}" type="presParOf" srcId="{88694616-85D5-408B-B08C-6CBD305B2AFF}" destId="{7435F7D6-1D7E-45C2-AC89-20D19F9F20EF}" srcOrd="0" destOrd="0" presId="urn:microsoft.com/office/officeart/2005/8/layout/venn1"/>
    <dgm:cxn modelId="{C92B9284-5146-4E3A-9006-2F4308E64E2C}" type="presParOf" srcId="{88694616-85D5-408B-B08C-6CBD305B2AFF}" destId="{88934E07-02FB-4303-9C69-A9E98642AB8D}" srcOrd="1" destOrd="0" presId="urn:microsoft.com/office/officeart/2005/8/layout/venn1"/>
    <dgm:cxn modelId="{3F191EA6-8583-4769-BFEC-5934AF093447}" type="presParOf" srcId="{88694616-85D5-408B-B08C-6CBD305B2AFF}" destId="{7EC65D26-7CEF-445C-A341-5F83E895AE94}" srcOrd="2" destOrd="0" presId="urn:microsoft.com/office/officeart/2005/8/layout/venn1"/>
    <dgm:cxn modelId="{E7E1111B-C90F-4E03-BD98-24824D723865}" type="presParOf" srcId="{88694616-85D5-408B-B08C-6CBD305B2AFF}" destId="{F4438D7D-F53D-4B95-A934-82EC357CB4E6}" srcOrd="3" destOrd="0" presId="urn:microsoft.com/office/officeart/2005/8/layout/venn1"/>
    <dgm:cxn modelId="{77B55D1F-2495-44B9-B8FD-923382C904C5}" type="presParOf" srcId="{88694616-85D5-408B-B08C-6CBD305B2AFF}" destId="{7FE8C62D-36DB-42C9-BC90-A26C6745ADBF}" srcOrd="4" destOrd="0" presId="urn:microsoft.com/office/officeart/2005/8/layout/venn1"/>
    <dgm:cxn modelId="{2C0ACC75-9CD8-49A8-AAEC-0E32F1777356}" type="presParOf" srcId="{88694616-85D5-408B-B08C-6CBD305B2AFF}" destId="{1FD9F5B9-73EB-4BEB-B6B2-3EB964B00DE8}" srcOrd="5" destOrd="0" presId="urn:microsoft.com/office/officeart/2005/8/layout/venn1"/>
    <dgm:cxn modelId="{79CB9F5B-5C89-4561-9AF8-A542E8298600}" type="presParOf" srcId="{88694616-85D5-408B-B08C-6CBD305B2AFF}" destId="{214F125D-F365-4F16-96AF-3500DFB0D759}" srcOrd="6" destOrd="0" presId="urn:microsoft.com/office/officeart/2005/8/layout/venn1"/>
    <dgm:cxn modelId="{5F429DD3-40D0-474D-92A4-356FFDA402DC}" type="presParOf" srcId="{88694616-85D5-408B-B08C-6CBD305B2AFF}" destId="{F6043B47-4513-44EC-A909-89370BF87E67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70D345-5DB3-4614-9904-2E11D003B5A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A94CAFB-FEFF-4750-886B-7909C36C648A}">
      <dgm:prSet phldrT="[텍스트]" custT="1"/>
      <dgm:spPr>
        <a:solidFill>
          <a:schemeClr val="accent5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예측 데이터의 기대 지수</a:t>
          </a:r>
          <a:r>
            <a:rPr lang="en-US" altLang="ko-KR" sz="2000" b="1" dirty="0" smtClean="0"/>
            <a:t>, </a:t>
          </a:r>
          <a:r>
            <a:rPr lang="ko-KR" altLang="en-US" sz="2000" b="1" dirty="0" err="1" smtClean="0"/>
            <a:t>댓글</a:t>
          </a:r>
          <a:r>
            <a:rPr lang="ko-KR" altLang="en-US" sz="2000" b="1" dirty="0" smtClean="0"/>
            <a:t> 개수는 개봉일 전까지 누적 진행</a:t>
          </a:r>
          <a:endParaRPr lang="ko-KR" altLang="en-US" sz="2000" b="1" dirty="0"/>
        </a:p>
      </dgm:t>
    </dgm:pt>
    <dgm:pt modelId="{A0460D96-9A1B-499A-9DE5-79BE6423CA81}" type="parTrans" cxnId="{443D514F-2651-49AF-9EBA-A7DD12C1D0F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277B620-6826-4E2E-A215-A0D483194E49}" type="sibTrans" cxnId="{443D514F-2651-49AF-9EBA-A7DD12C1D0F8}">
      <dgm:prSet/>
      <dgm:spPr>
        <a:ln>
          <a:solidFill>
            <a:schemeClr val="accent3"/>
          </a:solidFill>
        </a:ln>
      </dgm:spPr>
      <dgm:t>
        <a:bodyPr/>
        <a:lstStyle/>
        <a:p>
          <a:pPr latinLnBrk="1"/>
          <a:endParaRPr lang="ko-KR" altLang="en-US" sz="2000" b="1"/>
        </a:p>
      </dgm:t>
    </dgm:pt>
    <dgm:pt modelId="{B26F4595-A9F7-4A1D-AFA9-4AF3A72207C8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err="1" smtClean="0"/>
            <a:t>출처별</a:t>
          </a:r>
          <a:r>
            <a:rPr lang="ko-KR" altLang="en-US" sz="2000" b="1" dirty="0" smtClean="0"/>
            <a:t> 데이터의 개수 및 표기법 상이</a:t>
          </a:r>
          <a:endParaRPr lang="ko-KR" altLang="en-US" sz="2000" b="1" dirty="0"/>
        </a:p>
      </dgm:t>
    </dgm:pt>
    <dgm:pt modelId="{33227C14-86C9-4B6C-ADAF-A4C3B6510418}" type="par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B47E9D5E-06D5-492B-8965-76A885A41EF5}" type="sib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E5F28E33-3958-4A79-B3AE-DEC42406F3AE}">
      <dgm:prSet custT="1"/>
      <dgm:spPr>
        <a:solidFill>
          <a:schemeClr val="tx1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감성사전의 낮은 정확성</a:t>
          </a:r>
          <a:endParaRPr lang="ko-KR" altLang="en-US" sz="2000" b="1" dirty="0"/>
        </a:p>
      </dgm:t>
    </dgm:pt>
    <dgm:pt modelId="{70A58676-6167-40EA-B30C-3D79CBB8A513}" type="par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4C7AAC95-EE13-48F4-A655-F5BC2CF4DE35}" type="sib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AC8BCA2B-6F04-49C7-80AB-BE1A0D2118B5}" type="pres">
      <dgm:prSet presAssocID="{0870D345-5DB3-4614-9904-2E11D003B5A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D9F1E4-E810-4252-B6BF-50DF3596EB13}" type="pres">
      <dgm:prSet presAssocID="{0870D345-5DB3-4614-9904-2E11D003B5A5}" presName="Name1" presStyleCnt="0"/>
      <dgm:spPr/>
    </dgm:pt>
    <dgm:pt modelId="{EF750CAA-AED6-48DB-8215-EF711BDEB397}" type="pres">
      <dgm:prSet presAssocID="{0870D345-5DB3-4614-9904-2E11D003B5A5}" presName="cycle" presStyleCnt="0"/>
      <dgm:spPr/>
    </dgm:pt>
    <dgm:pt modelId="{2E8078A3-6CBC-4559-B326-B3A6F739364D}" type="pres">
      <dgm:prSet presAssocID="{0870D345-5DB3-4614-9904-2E11D003B5A5}" presName="srcNode" presStyleLbl="node1" presStyleIdx="0" presStyleCnt="3"/>
      <dgm:spPr/>
    </dgm:pt>
    <dgm:pt modelId="{9A68150E-477F-42D0-816B-62F1B3A59BCF}" type="pres">
      <dgm:prSet presAssocID="{0870D345-5DB3-4614-9904-2E11D003B5A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3ECC76E-64F8-476A-BED3-D9B82EC1EC6F}" type="pres">
      <dgm:prSet presAssocID="{0870D345-5DB3-4614-9904-2E11D003B5A5}" presName="extraNode" presStyleLbl="node1" presStyleIdx="0" presStyleCnt="3"/>
      <dgm:spPr/>
    </dgm:pt>
    <dgm:pt modelId="{157180C0-7E2D-498B-AF66-8C722F88286A}" type="pres">
      <dgm:prSet presAssocID="{0870D345-5DB3-4614-9904-2E11D003B5A5}" presName="dstNode" presStyleLbl="node1" presStyleIdx="0" presStyleCnt="3"/>
      <dgm:spPr/>
    </dgm:pt>
    <dgm:pt modelId="{AB47845C-7C7D-4540-8147-E9D1DB78DEC0}" type="pres">
      <dgm:prSet presAssocID="{2A94CAFB-FEFF-4750-886B-7909C36C648A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DAD334-1FA1-4B0A-B5CD-0F2A5F0E4923}" type="pres">
      <dgm:prSet presAssocID="{2A94CAFB-FEFF-4750-886B-7909C36C648A}" presName="accent_1" presStyleCnt="0"/>
      <dgm:spPr/>
    </dgm:pt>
    <dgm:pt modelId="{C6E65690-4EF2-44C4-BE55-83C24368D903}" type="pres">
      <dgm:prSet presAssocID="{2A94CAFB-FEFF-4750-886B-7909C36C648A}" presName="accentRepeatNode" presStyleLbl="solidFgAcc1" presStyleIdx="0" presStyleCnt="3"/>
      <dgm:spPr>
        <a:ln>
          <a:solidFill>
            <a:schemeClr val="accent5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533B027F-6CD3-4DFC-A2D3-42EDDB570A1C}" type="pres">
      <dgm:prSet presAssocID="{B26F4595-A9F7-4A1D-AFA9-4AF3A72207C8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CA23A7F-31B6-4B59-AA54-050A3B952B68}" type="pres">
      <dgm:prSet presAssocID="{B26F4595-A9F7-4A1D-AFA9-4AF3A72207C8}" presName="accent_2" presStyleCnt="0"/>
      <dgm:spPr/>
    </dgm:pt>
    <dgm:pt modelId="{B55FA932-F5DF-45D0-B9F8-441D6CC2DB42}" type="pres">
      <dgm:prSet presAssocID="{B26F4595-A9F7-4A1D-AFA9-4AF3A72207C8}" presName="accentRepeatNode" presStyleLbl="solidFgAcc1" presStyleIdx="1" presStyleCnt="3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865516AE-421F-4352-95AB-71BD1DCBAEA0}" type="pres">
      <dgm:prSet presAssocID="{E5F28E33-3958-4A79-B3AE-DEC42406F3AE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440CB8D-C575-4372-811C-7176FAF96F3F}" type="pres">
      <dgm:prSet presAssocID="{E5F28E33-3958-4A79-B3AE-DEC42406F3AE}" presName="accent_3" presStyleCnt="0"/>
      <dgm:spPr/>
    </dgm:pt>
    <dgm:pt modelId="{C5EA83F3-803E-4109-8006-F80F5CFCE9A8}" type="pres">
      <dgm:prSet presAssocID="{E5F28E33-3958-4A79-B3AE-DEC42406F3AE}" presName="accentRepeatNode" presStyleLbl="solidFgAcc1" presStyleIdx="2" presStyleCnt="3"/>
      <dgm:spPr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</dgm:ptLst>
  <dgm:cxnLst>
    <dgm:cxn modelId="{59DE36C2-6B9D-491B-A142-ACBB26837367}" type="presOf" srcId="{0870D345-5DB3-4614-9904-2E11D003B5A5}" destId="{AC8BCA2B-6F04-49C7-80AB-BE1A0D2118B5}" srcOrd="0" destOrd="0" presId="urn:microsoft.com/office/officeart/2008/layout/VerticalCurvedList"/>
    <dgm:cxn modelId="{443D514F-2651-49AF-9EBA-A7DD12C1D0F8}" srcId="{0870D345-5DB3-4614-9904-2E11D003B5A5}" destId="{2A94CAFB-FEFF-4750-886B-7909C36C648A}" srcOrd="0" destOrd="0" parTransId="{A0460D96-9A1B-499A-9DE5-79BE6423CA81}" sibTransId="{1277B620-6826-4E2E-A215-A0D483194E49}"/>
    <dgm:cxn modelId="{D1E36FD9-9EA7-4F4A-A5A0-0B708971D45E}" type="presOf" srcId="{E5F28E33-3958-4A79-B3AE-DEC42406F3AE}" destId="{865516AE-421F-4352-95AB-71BD1DCBAEA0}" srcOrd="0" destOrd="0" presId="urn:microsoft.com/office/officeart/2008/layout/VerticalCurvedList"/>
    <dgm:cxn modelId="{7090BCEB-241C-419E-A23F-453B6AE6CF38}" type="presOf" srcId="{B26F4595-A9F7-4A1D-AFA9-4AF3A72207C8}" destId="{533B027F-6CD3-4DFC-A2D3-42EDDB570A1C}" srcOrd="0" destOrd="0" presId="urn:microsoft.com/office/officeart/2008/layout/VerticalCurvedList"/>
    <dgm:cxn modelId="{EBDA5073-1A92-4B01-94FD-60B7B167BF88}" type="presOf" srcId="{1277B620-6826-4E2E-A215-A0D483194E49}" destId="{9A68150E-477F-42D0-816B-62F1B3A59BCF}" srcOrd="0" destOrd="0" presId="urn:microsoft.com/office/officeart/2008/layout/VerticalCurvedList"/>
    <dgm:cxn modelId="{7D2FEFA2-A3D8-4073-9E7C-EE5DE2796187}" srcId="{0870D345-5DB3-4614-9904-2E11D003B5A5}" destId="{B26F4595-A9F7-4A1D-AFA9-4AF3A72207C8}" srcOrd="1" destOrd="0" parTransId="{33227C14-86C9-4B6C-ADAF-A4C3B6510418}" sibTransId="{B47E9D5E-06D5-492B-8965-76A885A41EF5}"/>
    <dgm:cxn modelId="{2701F0B5-86A0-43AB-859B-D3B33956AB4B}" type="presOf" srcId="{2A94CAFB-FEFF-4750-886B-7909C36C648A}" destId="{AB47845C-7C7D-4540-8147-E9D1DB78DEC0}" srcOrd="0" destOrd="0" presId="urn:microsoft.com/office/officeart/2008/layout/VerticalCurvedList"/>
    <dgm:cxn modelId="{B7FA434D-B3AC-43B5-80A7-E414B8F3DA7D}" srcId="{0870D345-5DB3-4614-9904-2E11D003B5A5}" destId="{E5F28E33-3958-4A79-B3AE-DEC42406F3AE}" srcOrd="2" destOrd="0" parTransId="{70A58676-6167-40EA-B30C-3D79CBB8A513}" sibTransId="{4C7AAC95-EE13-48F4-A655-F5BC2CF4DE35}"/>
    <dgm:cxn modelId="{9230C028-C13E-4CE9-8F13-CF1C75F78D3B}" type="presParOf" srcId="{AC8BCA2B-6F04-49C7-80AB-BE1A0D2118B5}" destId="{25D9F1E4-E810-4252-B6BF-50DF3596EB13}" srcOrd="0" destOrd="0" presId="urn:microsoft.com/office/officeart/2008/layout/VerticalCurvedList"/>
    <dgm:cxn modelId="{B4B0DCBC-2ECB-4B5C-ABE7-D67EBE39BB2C}" type="presParOf" srcId="{25D9F1E4-E810-4252-B6BF-50DF3596EB13}" destId="{EF750CAA-AED6-48DB-8215-EF711BDEB397}" srcOrd="0" destOrd="0" presId="urn:microsoft.com/office/officeart/2008/layout/VerticalCurvedList"/>
    <dgm:cxn modelId="{9360ADF1-A1D5-4529-811D-B3E6F9A09C1B}" type="presParOf" srcId="{EF750CAA-AED6-48DB-8215-EF711BDEB397}" destId="{2E8078A3-6CBC-4559-B326-B3A6F739364D}" srcOrd="0" destOrd="0" presId="urn:microsoft.com/office/officeart/2008/layout/VerticalCurvedList"/>
    <dgm:cxn modelId="{0AE29067-8BFC-4A92-A1E6-08234A7D736B}" type="presParOf" srcId="{EF750CAA-AED6-48DB-8215-EF711BDEB397}" destId="{9A68150E-477F-42D0-816B-62F1B3A59BCF}" srcOrd="1" destOrd="0" presId="urn:microsoft.com/office/officeart/2008/layout/VerticalCurvedList"/>
    <dgm:cxn modelId="{82DBC336-2210-4D78-BC68-F623D0598D03}" type="presParOf" srcId="{EF750CAA-AED6-48DB-8215-EF711BDEB397}" destId="{83ECC76E-64F8-476A-BED3-D9B82EC1EC6F}" srcOrd="2" destOrd="0" presId="urn:microsoft.com/office/officeart/2008/layout/VerticalCurvedList"/>
    <dgm:cxn modelId="{343CEB68-D4E3-4F11-8B0E-198A85AA0D32}" type="presParOf" srcId="{EF750CAA-AED6-48DB-8215-EF711BDEB397}" destId="{157180C0-7E2D-498B-AF66-8C722F88286A}" srcOrd="3" destOrd="0" presId="urn:microsoft.com/office/officeart/2008/layout/VerticalCurvedList"/>
    <dgm:cxn modelId="{A272536C-1DDA-4FF9-ACBB-EFD402F315BC}" type="presParOf" srcId="{25D9F1E4-E810-4252-B6BF-50DF3596EB13}" destId="{AB47845C-7C7D-4540-8147-E9D1DB78DEC0}" srcOrd="1" destOrd="0" presId="urn:microsoft.com/office/officeart/2008/layout/VerticalCurvedList"/>
    <dgm:cxn modelId="{496AD511-6156-4F92-9619-395E71DE2859}" type="presParOf" srcId="{25D9F1E4-E810-4252-B6BF-50DF3596EB13}" destId="{FFDAD334-1FA1-4B0A-B5CD-0F2A5F0E4923}" srcOrd="2" destOrd="0" presId="urn:microsoft.com/office/officeart/2008/layout/VerticalCurvedList"/>
    <dgm:cxn modelId="{0A2A6D33-FC03-4A43-B89F-E1C98BE9B1DD}" type="presParOf" srcId="{FFDAD334-1FA1-4B0A-B5CD-0F2A5F0E4923}" destId="{C6E65690-4EF2-44C4-BE55-83C24368D903}" srcOrd="0" destOrd="0" presId="urn:microsoft.com/office/officeart/2008/layout/VerticalCurvedList"/>
    <dgm:cxn modelId="{F9FE473B-A3D5-4DBE-8A25-CC49A5C1D1C9}" type="presParOf" srcId="{25D9F1E4-E810-4252-B6BF-50DF3596EB13}" destId="{533B027F-6CD3-4DFC-A2D3-42EDDB570A1C}" srcOrd="3" destOrd="0" presId="urn:microsoft.com/office/officeart/2008/layout/VerticalCurvedList"/>
    <dgm:cxn modelId="{F406883F-75A7-4A52-89C5-CF7176224542}" type="presParOf" srcId="{25D9F1E4-E810-4252-B6BF-50DF3596EB13}" destId="{FCA23A7F-31B6-4B59-AA54-050A3B952B68}" srcOrd="4" destOrd="0" presId="urn:microsoft.com/office/officeart/2008/layout/VerticalCurvedList"/>
    <dgm:cxn modelId="{4CA399CC-C57A-47AD-9A6F-87BD44C71BC1}" type="presParOf" srcId="{FCA23A7F-31B6-4B59-AA54-050A3B952B68}" destId="{B55FA932-F5DF-45D0-B9F8-441D6CC2DB42}" srcOrd="0" destOrd="0" presId="urn:microsoft.com/office/officeart/2008/layout/VerticalCurvedList"/>
    <dgm:cxn modelId="{D8A6159D-2976-43F6-A1A4-27A1CCF6407A}" type="presParOf" srcId="{25D9F1E4-E810-4252-B6BF-50DF3596EB13}" destId="{865516AE-421F-4352-95AB-71BD1DCBAEA0}" srcOrd="5" destOrd="0" presId="urn:microsoft.com/office/officeart/2008/layout/VerticalCurvedList"/>
    <dgm:cxn modelId="{EA876BDE-6C7C-4F64-8468-CCEF9CE994EA}" type="presParOf" srcId="{25D9F1E4-E810-4252-B6BF-50DF3596EB13}" destId="{8440CB8D-C575-4372-811C-7176FAF96F3F}" srcOrd="6" destOrd="0" presId="urn:microsoft.com/office/officeart/2008/layout/VerticalCurvedList"/>
    <dgm:cxn modelId="{A75B0922-9FC8-448E-AA95-B25D11EC51F8}" type="presParOf" srcId="{8440CB8D-C575-4372-811C-7176FAF96F3F}" destId="{C5EA83F3-803E-4109-8006-F80F5CFCE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50376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5" y="5558840"/>
            <a:ext cx="745763" cy="61101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7.wdp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3884533"/>
            <a:ext cx="9144000" cy="2973600"/>
          </a:xfrm>
          <a:prstGeom prst="rect">
            <a:avLst/>
          </a:prstGeom>
          <a:solidFill>
            <a:srgbClr val="F8F8F8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727950" y="1275347"/>
            <a:ext cx="7688100" cy="26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4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영화의 </a:t>
            </a: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흥행 요인 분석 및 </a:t>
            </a:r>
            <a:b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개봉 예정 영화의 관객수 예측</a:t>
            </a:r>
            <a:endParaRPr sz="4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873427" y="3884532"/>
            <a:ext cx="7397147" cy="2347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과정명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파이썬과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을 활용한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빅데이터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분석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머신러닝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  <a:ea typeface="+mj-ea"/>
              </a:rPr>
              <a:t>딥러닝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전문가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양성과정</a:t>
            </a:r>
          </a:p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기간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2019-01-11 ~ 2019-07-12 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팀명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NA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팀장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정호진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		    |		   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팀원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김지수 박건우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이형욱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2439219130"/>
              </p:ext>
            </p:extLst>
          </p:nvPr>
        </p:nvGraphicFramePr>
        <p:xfrm>
          <a:off x="588851" y="2070122"/>
          <a:ext cx="7920000" cy="39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타원 9"/>
          <p:cNvSpPr/>
          <p:nvPr/>
        </p:nvSpPr>
        <p:spPr>
          <a:xfrm>
            <a:off x="3949623" y="3490325"/>
            <a:ext cx="1080000" cy="1080000"/>
          </a:xfrm>
          <a:prstGeom prst="ellipse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총 </a:t>
            </a:r>
            <a:endParaRPr lang="en-US" altLang="ko-KR" sz="2000" b="1" dirty="0" smtClean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4,213</a:t>
            </a:r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</a:t>
            </a:r>
            <a:endParaRPr lang="ko-KR" altLang="en-US" sz="2000" b="1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H="1">
            <a:off x="5062069" y="2360600"/>
            <a:ext cx="1214846" cy="1201360"/>
          </a:xfrm>
          <a:prstGeom prst="bentConnector3">
            <a:avLst>
              <a:gd name="adj1" fmla="val 538"/>
            </a:avLst>
          </a:prstGeom>
          <a:ln>
            <a:headEnd type="diamond" w="lg" len="lg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3119" y="2048351"/>
            <a:ext cx="189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개봉일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6270172" y="2827810"/>
            <a:ext cx="1005839" cy="0"/>
          </a:xfrm>
          <a:prstGeom prst="straightConnector1">
            <a:avLst/>
          </a:prstGeom>
          <a:ln>
            <a:headEnd w="med" len="med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5400000" flipH="1" flipV="1">
            <a:off x="5022669" y="2978036"/>
            <a:ext cx="2403566" cy="2103116"/>
          </a:xfrm>
          <a:prstGeom prst="bentConnector3">
            <a:avLst>
              <a:gd name="adj1" fmla="val 0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76010" y="3875705"/>
            <a:ext cx="1867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1" name="꺾인 연결선 40"/>
          <p:cNvCxnSpPr/>
          <p:nvPr/>
        </p:nvCxnSpPr>
        <p:spPr>
          <a:xfrm rot="10800000" flipV="1">
            <a:off x="1776549" y="5231376"/>
            <a:ext cx="4925121" cy="1280159"/>
          </a:xfrm>
          <a:prstGeom prst="bentConnector3">
            <a:avLst>
              <a:gd name="adj1" fmla="val -128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/>
          <p:nvPr/>
        </p:nvCxnSpPr>
        <p:spPr>
          <a:xfrm rot="5400000" flipH="1" flipV="1">
            <a:off x="830925" y="4821329"/>
            <a:ext cx="2635832" cy="744585"/>
          </a:xfrm>
          <a:prstGeom prst="bentConnector3">
            <a:avLst>
              <a:gd name="adj1" fmla="val 100054"/>
            </a:avLst>
          </a:prstGeom>
          <a:ln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76547" y="6196136"/>
            <a:ext cx="234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영문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취합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3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결측치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246" y="2286000"/>
            <a:ext cx="7361509" cy="447848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D:\myworkspace\github\발표 관련 그래프\데이터 전처리\결측치 개수와 조합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5" r="3372"/>
          <a:stretch/>
        </p:blipFill>
        <p:spPr bwMode="auto">
          <a:xfrm>
            <a:off x="972000" y="2446385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364514"/>
              </p:ext>
            </p:extLst>
          </p:nvPr>
        </p:nvGraphicFramePr>
        <p:xfrm>
          <a:off x="1564983" y="5891378"/>
          <a:ext cx="5039997" cy="7620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수상내역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관객수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3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334872"/>
              </p:ext>
            </p:extLst>
          </p:nvPr>
        </p:nvGraphicFramePr>
        <p:xfrm>
          <a:off x="252001" y="2218195"/>
          <a:ext cx="8640000" cy="4560570"/>
        </p:xfrm>
        <a:graphic>
          <a:graphicData uri="http://schemas.openxmlformats.org/drawingml/2006/table">
            <a:tbl>
              <a:tblPr firstRow="1" firstCol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126856"/>
                <a:gridCol w="3756572"/>
                <a:gridCol w="3756572"/>
              </a:tblGrid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분석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회귀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감독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평균관객수 상위 </a:t>
                      </a:r>
                      <a:r>
                        <a:rPr lang="en-US" altLang="ko-KR" sz="1600" b="1" dirty="0" smtClean="0"/>
                        <a:t>457</a:t>
                      </a:r>
                      <a:r>
                        <a:rPr lang="ko-KR" altLang="en-US" sz="1600" b="1" dirty="0" smtClean="0"/>
                        <a:t>명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상영시간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제작국가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24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장르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배급사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30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언어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제작국가로 대체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복수의 경우 주요 언어 추출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/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예산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제외</a:t>
                      </a:r>
                      <a:r>
                        <a:rPr lang="en-US" altLang="ko-KR" sz="1600" b="1" baseline="0" dirty="0" smtClean="0"/>
                        <a:t> (</a:t>
                      </a:r>
                      <a:r>
                        <a:rPr lang="ko-KR" altLang="en-US" sz="1600" b="1" baseline="0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주인공</a:t>
                      </a:r>
                      <a:r>
                        <a:rPr lang="en-US" altLang="ko-KR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배우</a:t>
                      </a:r>
                      <a:r>
                        <a:rPr lang="en-US" altLang="ko-KR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평균관객수 상위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179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명 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: 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기타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endParaRPr lang="en-US" altLang="ko-KR" sz="1600" b="1" i="0" u="none" strike="noStrike" dirty="0" smtClean="0">
                        <a:solidFill>
                          <a:srgbClr val="1A998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시리즈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dirty="0" smtClean="0"/>
                        <a:t>(‘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키워드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줄거리에서 추출한 키워드로 대체</a:t>
                      </a:r>
                      <a:r>
                        <a:rPr lang="en-US" altLang="ko-KR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텍스트 </a:t>
                      </a:r>
                      <a:r>
                        <a:rPr lang="ko-KR" altLang="en-US" sz="16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마이닝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제외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수상내역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개봉 전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/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후 수상내역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분류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baseline="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원작도서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: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’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과다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관객수와의 상관계수 저조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댓글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텍스트 </a:t>
                      </a:r>
                      <a:r>
                        <a:rPr lang="ko-KR" altLang="en-US" sz="16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마이닝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제외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댓글개수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기대지수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전처리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85797" y="5023467"/>
            <a:ext cx="286477" cy="3169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791005" y="1496402"/>
            <a:ext cx="2988000" cy="52200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변수 정의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145118"/>
              </p:ext>
            </p:extLst>
          </p:nvPr>
        </p:nvGraphicFramePr>
        <p:xfrm>
          <a:off x="391886" y="1534802"/>
          <a:ext cx="5183746" cy="5181600"/>
        </p:xfrm>
        <a:graphic>
          <a:graphicData uri="http://schemas.openxmlformats.org/drawingml/2006/table">
            <a:tbl>
              <a:tblPr firstCol="1" bandCol="1">
                <a:tableStyleId>{F5AB1C69-6EDB-4FF4-983F-18BD219EF322}</a:tableStyleId>
              </a:tblPr>
              <a:tblGrid>
                <a:gridCol w="1015152"/>
                <a:gridCol w="4168594"/>
              </a:tblGrid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2010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~ 2019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월까지 개봉한 영화의 개봉일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감독명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상영 시간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제작국가명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장르명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배급사명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제작비용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달러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배우명</a:t>
                      </a:r>
                      <a:endParaRPr lang="en-US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시리즈 영화 여부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줄거리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평점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(1~10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 smtClean="0">
                          <a:effectLst/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총 개수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원작도서 유무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보고싶어요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버튼 클릭 총 개수 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누적관객수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기간 내 총 관객수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35077"/>
              </p:ext>
            </p:extLst>
          </p:nvPr>
        </p:nvGraphicFramePr>
        <p:xfrm>
          <a:off x="5988290" y="1549316"/>
          <a:ext cx="2664000" cy="1828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연도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개봉연도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월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요일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개봉일의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 요일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분기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개봉분기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분기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주차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개봉주차수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53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50324"/>
              </p:ext>
            </p:extLst>
          </p:nvPr>
        </p:nvGraphicFramePr>
        <p:xfrm>
          <a:off x="5988290" y="396642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주인공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선두에 있는 </a:t>
                      </a:r>
                      <a:r>
                        <a:rPr lang="ko-KR" altLang="en-US" b="1" dirty="0" err="1" smtClean="0"/>
                        <a:t>배우명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8" name="직선 화살표 연결선 97"/>
          <p:cNvCxnSpPr/>
          <p:nvPr/>
        </p:nvCxnSpPr>
        <p:spPr>
          <a:xfrm>
            <a:off x="5615533" y="1695430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785143" y="1086221"/>
            <a:ext cx="2988000" cy="340519"/>
          </a:xfrm>
          <a:prstGeom prst="round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파생변수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13397"/>
              </p:ext>
            </p:extLst>
          </p:nvPr>
        </p:nvGraphicFramePr>
        <p:xfrm>
          <a:off x="5988290" y="5029563"/>
          <a:ext cx="2664000" cy="304800"/>
        </p:xfrm>
        <a:graphic>
          <a:graphicData uri="http://schemas.openxmlformats.org/drawingml/2006/table">
            <a:tbl>
              <a:tblPr firstCol="1" bandCol="1"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평점총합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0" marR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="1" baseline="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 개수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14" name="직선 화살표 연결선 113"/>
          <p:cNvCxnSpPr/>
          <p:nvPr/>
        </p:nvCxnSpPr>
        <p:spPr>
          <a:xfrm>
            <a:off x="5687533" y="5181963"/>
            <a:ext cx="288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607292" y="411882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22150"/>
              </p:ext>
            </p:extLst>
          </p:nvPr>
        </p:nvGraphicFramePr>
        <p:xfrm>
          <a:off x="5988290" y="549895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감성점수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감정사전 분석 점수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>
            <a:off x="5615533" y="565135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2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빈도분포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관객수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2451620"/>
            <a:ext cx="79200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개봉연도별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69108"/>
            <a:ext cx="792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myworkspace\github_moviedata\3_데이터 분석 관련\발표 관련 그래프\분산분석\개봉일\개봉분기와 관객수.png"/>
          <p:cNvPicPr>
            <a:picLocks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/>
          <a:stretch/>
        </p:blipFill>
        <p:spPr bwMode="auto">
          <a:xfrm>
            <a:off x="612000" y="24713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개봉분기별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5104" y="2471351"/>
            <a:ext cx="1800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개봉월별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2876" y="2471351"/>
            <a:ext cx="1136821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ocuments\github_moviedata\3_데이터 분석 관련\발표 관련 그래프\분산분석\개봉일\개봉주차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/>
          <a:stretch/>
        </p:blipFill>
        <p:spPr bwMode="auto">
          <a:xfrm>
            <a:off x="612000" y="24586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개봉주차별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0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yworkspace\github_moviedata\3_데이터 분석 관련\발표 관련 그래프\분산분석\개봉일\개봉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3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개봉일별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82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585348" y="1"/>
            <a:ext cx="4581150" cy="10620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Google Shape;106;p15" descr="오디오 믹서의 손잡이를 밀어 올리는 손의 측면 클로즈업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2"/>
            <a:ext cx="45944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-9150" y="1058091"/>
            <a:ext cx="4581150" cy="59436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118;p16"/>
          <p:cNvSpPr txBox="1">
            <a:spLocks noGrp="1"/>
          </p:cNvSpPr>
          <p:nvPr>
            <p:ph type="title" idx="4294967295"/>
          </p:nvPr>
        </p:nvSpPr>
        <p:spPr>
          <a:xfrm>
            <a:off x="481425" y="1438775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정호진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팀장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Google Shape;120;p16"/>
          <p:cNvSpPr txBox="1">
            <a:spLocks noGrp="1"/>
          </p:cNvSpPr>
          <p:nvPr>
            <p:ph type="title" idx="4294967295"/>
          </p:nvPr>
        </p:nvSpPr>
        <p:spPr>
          <a:xfrm>
            <a:off x="481425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이형욱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</a:t>
            </a:r>
            <a:r>
              <a:rPr lang="ko-KR" alt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원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5329202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박건우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425" y="2240277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역할분담 및 의견수렴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공용저장소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(GITHUB)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구축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KMDB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425" y="4913715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pPr>
              <a:buClr>
                <a:schemeClr val="bg1"/>
              </a:buClr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및 시각화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코드정리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9202" y="2240277"/>
            <a:ext cx="350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수집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(TMDB, </a:t>
            </a:r>
            <a:r>
              <a:rPr lang="en-US" altLang="ko-KR" b="1" dirty="0" err="1" smtClean="0">
                <a:solidFill>
                  <a:schemeClr val="bg2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2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, </a:t>
            </a:r>
          </a:p>
          <a:p>
            <a:pPr>
              <a:buClrTx/>
            </a:pP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보고서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작성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9202" y="4913715"/>
            <a:ext cx="360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(KOBIS, KOFIC)</a:t>
            </a: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회귀 결과 분석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발표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5" name="Google Shape;118;p16"/>
          <p:cNvSpPr txBox="1">
            <a:spLocks/>
          </p:cNvSpPr>
          <p:nvPr/>
        </p:nvSpPr>
        <p:spPr>
          <a:xfrm>
            <a:off x="5329202" y="1438775"/>
            <a:ext cx="2022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김지수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lang="ko-KR" altLang="en-US"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5" name="Google Shape;114;p16"/>
          <p:cNvSpPr txBox="1">
            <a:spLocks/>
          </p:cNvSpPr>
          <p:nvPr/>
        </p:nvSpPr>
        <p:spPr>
          <a:xfrm>
            <a:off x="378000" y="291738"/>
            <a:ext cx="8388000" cy="59687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          NA</a:t>
            </a:r>
            <a:r>
              <a:rPr lang="ko-KR" altLang="en-US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ko-KR" altLang="en-US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  <a:t>구성원</a:t>
            </a:r>
            <a:endParaRPr lang="ko-KR" altLang="en-US" dirty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github_moviedata\3_데이터 분석 관련\발표 관련 그래프\분산분석\개봉일\개봉요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"/>
          <a:stretch/>
        </p:blipFill>
        <p:spPr bwMode="auto">
          <a:xfrm>
            <a:off x="612000" y="2476499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6000" y="2471351"/>
            <a:ext cx="2063577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분포도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8194" name="Picture 2" descr="D:\myworkspace\github\발표 관련 그래프\요일 catplot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00" y="2502583"/>
            <a:ext cx="54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81024" y="3755571"/>
            <a:ext cx="735038" cy="251006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8610" y="4615543"/>
            <a:ext cx="735038" cy="165008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myworkspace\github_moviedata\3_데이터 분석 관련\발표 관련 그래프\분산분석\감독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  <a:r>
              <a:rPr lang="ko-KR" altLang="en-US" sz="1600" b="1" dirty="0" smtClean="0">
                <a:latin typeface="+mn-ea"/>
                <a:ea typeface="+mn-ea"/>
              </a:rPr>
              <a:t>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0514" y="2462326"/>
            <a:ext cx="7657631" cy="76578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9218" name="Picture 2" descr="D:\myworkspace\github\발표 관련 그래프\감독별 관객수 평균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/>
          <a:stretch/>
        </p:blipFill>
        <p:spPr bwMode="auto">
          <a:xfrm>
            <a:off x="612000" y="247996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20761"/>
            <a:ext cx="7657631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5274886"/>
            <a:ext cx="4752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0514" y="4208046"/>
            <a:ext cx="5508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총</a:t>
            </a:r>
            <a:r>
              <a:rPr lang="ko-KR" altLang="en-US" b="1" dirty="0">
                <a:latin typeface="+mn-ea"/>
                <a:ea typeface="+mn-ea"/>
              </a:rPr>
              <a:t>합</a:t>
            </a:r>
            <a:r>
              <a:rPr lang="ko-KR" altLang="en-US" b="1" dirty="0" smtClean="0">
                <a:latin typeface="+mn-ea"/>
                <a:ea typeface="+mn-ea"/>
              </a:rPr>
              <a:t>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1266" name="Picture 2" descr="D:\myworkspace\github_moviedata\3_데이터 분석 관련\발표 관련 그래프\분산분석\배우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3"/>
          <a:stretch/>
        </p:blipFill>
        <p:spPr bwMode="auto">
          <a:xfrm>
            <a:off x="612000" y="246191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93498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"/>
          <a:stretch/>
        </p:blipFill>
        <p:spPr>
          <a:xfrm>
            <a:off x="612000" y="2389587"/>
            <a:ext cx="7920000" cy="396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0513" y="2431151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2290" name="Picture 2" descr="D:\myworkspace\github_moviedata\3_데이터 분석 관련\발표 관련 그래프\분산분석\제작국가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/>
          <a:stretch/>
        </p:blipFill>
        <p:spPr bwMode="auto">
          <a:xfrm>
            <a:off x="612000" y="245899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58997"/>
            <a:ext cx="7533600" cy="60548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8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분포</a:t>
            </a:r>
            <a:r>
              <a:rPr lang="ko-KR" altLang="en-US" sz="1600" b="1" dirty="0">
                <a:latin typeface="+mn-ea"/>
                <a:ea typeface="+mn-ea"/>
              </a:rPr>
              <a:t>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026" name="Picture 2" descr="D:\myworkspace\github\데이터분석\정호진 데이터 분석\movie_analysis\제작국가와 관객수(catplot)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/>
          <a:stretch/>
        </p:blipFill>
        <p:spPr bwMode="auto">
          <a:xfrm>
            <a:off x="612000" y="260255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747516" y="4902507"/>
            <a:ext cx="288000" cy="122235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2055" y="2500829"/>
            <a:ext cx="607742" cy="3624036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5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</a:t>
            </a:r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3315" name="Picture 3" descr="D:\myworkspace\github_moviedata\3_데이터 분석 관련\발표 관련 그래프\분산분석\장르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612000" y="247134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46639"/>
            <a:ext cx="7524000" cy="61783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4726235"/>
            <a:ext cx="5256000" cy="18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yworkspace\github\발표 관련 그래프\장르별 영화개수(정렬).png"/>
          <p:cNvPicPr>
            <a:picLocks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45428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영화 개수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0514" y="2533139"/>
            <a:ext cx="7524000" cy="144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0514" y="5103395"/>
            <a:ext cx="1836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0514" y="5601791"/>
            <a:ext cx="1728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0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5545" y="1000217"/>
            <a:ext cx="858719" cy="576000"/>
          </a:xfrm>
        </p:spPr>
        <p:txBody>
          <a:bodyPr anchor="ctr"/>
          <a:lstStyle/>
          <a:p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목차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4294967295"/>
          </p:nvPr>
        </p:nvSpPr>
        <p:spPr>
          <a:xfrm>
            <a:off x="1899319" y="918913"/>
            <a:ext cx="6763418" cy="5542046"/>
          </a:xfrm>
        </p:spPr>
        <p:txBody>
          <a:bodyPr/>
          <a:lstStyle/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서론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배경 및 필요성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문제 및 가설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sz="1600" b="1" dirty="0" smtClean="0">
                <a:latin typeface="굴림체" pitchFamily="49" charset="-127"/>
                <a:ea typeface="굴림체" pitchFamily="49" charset="-127"/>
              </a:rPr>
              <a:t>절차</a:t>
            </a:r>
            <a:endParaRPr lang="en-US" altLang="ko-KR" sz="1600" b="1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자료 수집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출처 및 변수 종류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데이터 전처리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3.3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변수 정의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4.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분석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회귀 결과 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.3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예측 결과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5.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결론 및 한계점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연구의 결론 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한계점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참고문헌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&gt;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4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관람등급별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4338" name="Picture 2" descr="D:\myworkspace\github_moviedata\3_데이터 분석 관련\발표 관련 그래프\분산분석\관람등급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/>
          <a:stretch/>
        </p:blipFill>
        <p:spPr bwMode="auto">
          <a:xfrm>
            <a:off x="612000" y="2471348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42292" y="2471351"/>
            <a:ext cx="1692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  빈도수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 배급사의 관객수 중앙값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_moviedata\3_데이터 분석 관련\발표 관련 그래프\분산분석\배급사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46639"/>
            <a:ext cx="7722973" cy="457199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상영시간별</a:t>
            </a:r>
            <a:r>
              <a:rPr lang="ko-KR" altLang="en-US" sz="1600" b="1" dirty="0" smtClean="0">
                <a:latin typeface="+mn-ea"/>
                <a:ea typeface="+mn-ea"/>
              </a:rPr>
              <a:t>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\발표 관련 그래프\상영시간에 따른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9"/>
          <a:stretch/>
        </p:blipFill>
        <p:spPr bwMode="auto">
          <a:xfrm>
            <a:off x="972000" y="2482734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3726000" y="4582231"/>
            <a:ext cx="1692000" cy="1665431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시리즈작품 유</a:t>
            </a:r>
            <a:r>
              <a:rPr lang="en-US" altLang="ko-KR" sz="1600" b="1" dirty="0" smtClean="0">
                <a:latin typeface="+mn-ea"/>
                <a:ea typeface="+mn-ea"/>
              </a:rPr>
              <a:t>/</a:t>
            </a:r>
            <a:r>
              <a:rPr lang="ko-KR" altLang="en-US" sz="1600" b="1" dirty="0" err="1" smtClean="0">
                <a:latin typeface="+mn-ea"/>
                <a:ea typeface="+mn-ea"/>
              </a:rPr>
              <a:t>무별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7410" name="Picture 2" descr="D:\myworkspace\github_moviedata\3_데이터 분석 관련\발표 관련 그래프\분산분석\시리즈작품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 bwMode="auto">
          <a:xfrm>
            <a:off x="612000" y="245899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1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원작도서 </a:t>
            </a:r>
            <a:r>
              <a:rPr lang="ko-KR" altLang="en-US" sz="1600" b="1" dirty="0">
                <a:latin typeface="+mn-ea"/>
                <a:ea typeface="+mn-ea"/>
              </a:rPr>
              <a:t>유</a:t>
            </a:r>
            <a:r>
              <a:rPr lang="en-US" altLang="ko-KR" sz="1600" b="1" dirty="0">
                <a:latin typeface="+mn-ea"/>
                <a:ea typeface="+mn-ea"/>
              </a:rPr>
              <a:t>/</a:t>
            </a:r>
            <a:r>
              <a:rPr lang="ko-KR" altLang="en-US" sz="1600" b="1" dirty="0" err="1">
                <a:latin typeface="+mn-ea"/>
                <a:ea typeface="+mn-ea"/>
              </a:rPr>
              <a:t>무별</a:t>
            </a:r>
            <a:r>
              <a:rPr lang="ko-KR" altLang="en-US" sz="1600" b="1" dirty="0">
                <a:latin typeface="+mn-ea"/>
                <a:ea typeface="+mn-ea"/>
              </a:rPr>
              <a:t> 관객수 중앙값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8434" name="Picture 2" descr="D:\myworkspace\github_moviedata\3_데이터 분석 관련\발표 관련 그래프\분산분석\원작도서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/>
          <a:stretch/>
        </p:blipFill>
        <p:spPr bwMode="auto">
          <a:xfrm>
            <a:off x="612000" y="245992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예산에 따른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3554" name="Picture 2" descr="D:\myworkspace\github_moviedata\3_데이터 분석 관련\발표 관련 그래프\분산분석\예산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</a:t>
            </a:r>
            <a:r>
              <a:rPr lang="ko-KR" altLang="en-US" sz="1600" b="1" dirty="0" err="1" smtClean="0">
                <a:latin typeface="+mn-ea"/>
              </a:rPr>
              <a:t>댓글개수에</a:t>
            </a:r>
            <a:r>
              <a:rPr lang="ko-KR" altLang="en-US" sz="1600" b="1" dirty="0" smtClean="0">
                <a:latin typeface="+mn-ea"/>
              </a:rPr>
              <a:t>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9458" name="Picture 2" descr="D:\myworkspace\github_moviedata\3_데이터 분석 관련\발표 관련 그래프\분산분석\개봉 전 반응\네이버 댓글과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myworkspace\github_moviedata\3_데이터 분석 관련\발표 관련 그래프\분산분석\개봉 전 반응\네이버 댓글과 관객수(로그)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err="1" smtClean="0">
                <a:latin typeface="+mn-ea"/>
              </a:rPr>
              <a:t>댓글</a:t>
            </a:r>
            <a:r>
              <a:rPr lang="ko-KR" altLang="en-US" sz="1100" b="1" dirty="0" smtClean="0">
                <a:latin typeface="+mn-ea"/>
              </a:rPr>
              <a:t> 개수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9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개봉 전 </a:t>
            </a:r>
            <a:r>
              <a:rPr lang="ko-KR" altLang="en-US" sz="1600" b="1" dirty="0" smtClean="0">
                <a:latin typeface="+mn-ea"/>
              </a:rPr>
              <a:t>기대지수에 따른 </a:t>
            </a:r>
            <a:r>
              <a:rPr lang="ko-KR" altLang="en-US" sz="1600" b="1" dirty="0">
                <a:latin typeface="+mn-ea"/>
              </a:rPr>
              <a:t>관객수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482" name="Picture 2" descr="D:\myworkspace\github_moviedata\3_데이터 분석 관련\발표 관련 그래프\분산분석\개봉 전 반응\네이버 기대지수와 관객수(로그)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73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D:\myworkspace\github_moviedata\3_데이터 분석 관련\발표 관련 그래프\분산분석\개봉 전 반응\네이버 기대지수와 관객수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1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smtClean="0">
                <a:latin typeface="+mn-ea"/>
              </a:rPr>
              <a:t>기대지</a:t>
            </a:r>
            <a:r>
              <a:rPr lang="ko-KR" altLang="en-US" sz="1100" b="1" dirty="0">
                <a:latin typeface="+mn-ea"/>
              </a:rPr>
              <a:t>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05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평점에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1506" name="Picture 2" descr="D:\myworkspace\github_moviedata\3_데이터 분석 관련\발표 관련 그래프\분산분석\개봉 전 반응\네이버 평점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감성점수에 따른 </a:t>
            </a:r>
            <a:r>
              <a:rPr lang="en-US" altLang="ko-KR" sz="1600" b="1" dirty="0" smtClean="0">
                <a:latin typeface="+mn-ea"/>
              </a:rPr>
              <a:t>log(</a:t>
            </a:r>
            <a:r>
              <a:rPr lang="ko-KR" altLang="en-US" sz="1600" b="1" dirty="0" smtClean="0">
                <a:latin typeface="+mn-ea"/>
              </a:rPr>
              <a:t>관객수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50" name="Picture 2" descr="C:\Users\user\Documents\github\발표 관련 그래프\감성점수별 누적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39553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09" y="1754687"/>
            <a:ext cx="7051782" cy="46104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34964" y="6365175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 rot="20135319">
            <a:off x="1403950" y="3183191"/>
            <a:ext cx="6356571" cy="1643802"/>
          </a:xfrm>
          <a:custGeom>
            <a:avLst/>
            <a:gdLst>
              <a:gd name="connsiteX0" fmla="*/ 0 w 4066674"/>
              <a:gd name="connsiteY0" fmla="*/ 351798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7" fmla="*/ 0 w 4066674"/>
              <a:gd name="connsiteY7" fmla="*/ 351798 h 1395663"/>
              <a:gd name="connsiteX0" fmla="*/ 0 w 4066674"/>
              <a:gd name="connsiteY0" fmla="*/ 1043865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632038"/>
              <a:gd name="connsiteY0" fmla="*/ 1983681 h 2087899"/>
              <a:gd name="connsiteX1" fmla="*/ 3934207 w 4632038"/>
              <a:gd name="connsiteY1" fmla="*/ 351798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632038"/>
              <a:gd name="connsiteY0" fmla="*/ 1983681 h 2087899"/>
              <a:gd name="connsiteX1" fmla="*/ 3913222 w 4632038"/>
              <a:gd name="connsiteY1" fmla="*/ 441627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8421" h="1559200">
                <a:moveTo>
                  <a:pt x="0" y="0"/>
                </a:moveTo>
                <a:cubicBezTo>
                  <a:pt x="1306777" y="891797"/>
                  <a:pt x="2780702" y="677483"/>
                  <a:pt x="3959605" y="605164"/>
                </a:cubicBezTo>
                <a:lnTo>
                  <a:pt x="3980590" y="163537"/>
                </a:lnTo>
                <a:lnTo>
                  <a:pt x="4678421" y="861369"/>
                </a:lnTo>
                <a:lnTo>
                  <a:pt x="3980590" y="1559200"/>
                </a:lnTo>
                <a:lnTo>
                  <a:pt x="3980590" y="1207402"/>
                </a:lnTo>
                <a:cubicBezTo>
                  <a:pt x="2801687" y="1049032"/>
                  <a:pt x="1289648" y="118402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한국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영화산업의 급격한 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</a:t>
            </a:r>
            <a:r>
              <a:rPr lang="en-US" altLang="ko-KR" sz="2000" dirty="0" smtClean="0">
                <a:solidFill>
                  <a:srgbClr val="1A1A1A"/>
                </a:solidFill>
              </a:rPr>
              <a:t>- </a:t>
            </a:r>
            <a:r>
              <a:rPr lang="ko-KR" altLang="en-US" sz="2000" dirty="0" smtClean="0">
                <a:solidFill>
                  <a:srgbClr val="1A1A1A"/>
                </a:solidFill>
              </a:rPr>
              <a:t>분산 분석</a:t>
            </a:r>
            <a:r>
              <a:rPr lang="en-US" altLang="ko-KR" sz="2000" dirty="0" smtClean="0">
                <a:solidFill>
                  <a:srgbClr val="1A1A1A"/>
                </a:solidFill>
              </a:rPr>
              <a:t>(</a:t>
            </a:r>
            <a:r>
              <a:rPr lang="en-US" altLang="ko-KR" sz="2000" dirty="0"/>
              <a:t>A</a:t>
            </a:r>
            <a:r>
              <a:rPr lang="en-US" altLang="ko-KR" sz="2000" dirty="0" smtClean="0"/>
              <a:t>nalysis of Variance, ANOVA</a:t>
            </a:r>
            <a:r>
              <a:rPr lang="en-US" altLang="ko-KR" sz="2000" dirty="0" smtClean="0">
                <a:solidFill>
                  <a:srgbClr val="1A1A1A"/>
                </a:solidFill>
              </a:rPr>
              <a:t>)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561189"/>
              </p:ext>
            </p:extLst>
          </p:nvPr>
        </p:nvGraphicFramePr>
        <p:xfrm>
          <a:off x="1152000" y="1922218"/>
          <a:ext cx="6840000" cy="4499997"/>
        </p:xfrm>
        <a:graphic>
          <a:graphicData uri="http://schemas.openxmlformats.org/drawingml/2006/table">
            <a:tbl>
              <a:tblPr firstRow="1" firstCol="1" bandCol="1">
                <a:tableStyleId>{F5AB1C69-6EDB-4FF4-983F-18BD219EF322}</a:tableStyleId>
              </a:tblPr>
              <a:tblGrid>
                <a:gridCol w="2280000"/>
                <a:gridCol w="2280000"/>
                <a:gridCol w="2280000"/>
              </a:tblGrid>
              <a:tr h="2926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독립변수명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p-value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귀무가설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채택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0.0292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개봉월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1.11E-05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개봉요일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개봉분기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0.00302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개봉주차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3.26E-05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0.264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1.38E-13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개봉연도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0.888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채택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0.974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2000" y="1640109"/>
            <a:ext cx="6502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* </a:t>
            </a:r>
            <a:r>
              <a:rPr lang="ko-KR" altLang="en-US" sz="1200" b="1" dirty="0" err="1" smtClean="0">
                <a:latin typeface="굴림체" pitchFamily="49" charset="-127"/>
                <a:ea typeface="굴림체" pitchFamily="49" charset="-127"/>
              </a:rPr>
              <a:t>귀무가설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1" dirty="0">
                <a:latin typeface="굴림체" pitchFamily="49" charset="-127"/>
                <a:ea typeface="굴림체" pitchFamily="49" charset="-127"/>
              </a:rPr>
              <a:t>독립변수에 따른 관객수에 차이가 없다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6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  </a:t>
            </a:r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감성점수와 관객수의 상관관계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상관 분석</a:t>
            </a:r>
            <a:r>
              <a:rPr lang="en-US" altLang="ko-KR" sz="2000" dirty="0"/>
              <a:t>(Correlation </a:t>
            </a:r>
            <a:r>
              <a:rPr lang="en-US" altLang="ko-KR" sz="2000" dirty="0" smtClean="0"/>
              <a:t>Analysis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170" name="Picture 2" descr="D:\myworkspace\github\텍스트분석\그래프\cmt 분석\cmtScore_audiAcc_spearmanCorr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r="9657"/>
          <a:stretch/>
        </p:blipFill>
        <p:spPr bwMode="auto">
          <a:xfrm>
            <a:off x="2361489" y="2507489"/>
            <a:ext cx="43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상관 분석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Correlation A</a:t>
            </a:r>
            <a:r>
              <a:rPr lang="en-US" altLang="ko-KR" sz="2000" dirty="0" smtClean="0"/>
              <a:t>nalysis)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062357"/>
              </p:ext>
            </p:extLst>
          </p:nvPr>
        </p:nvGraphicFramePr>
        <p:xfrm>
          <a:off x="6446681" y="1684230"/>
          <a:ext cx="1371600" cy="407670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71600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평점총합</a:t>
                      </a:r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D:\myworkspace\github_moviedata\3_데이터 분석 관련\발표 관련 그래프\상관관계분석(순서수정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7804" r="7913" b="7779"/>
          <a:stretch/>
        </p:blipFill>
        <p:spPr bwMode="auto">
          <a:xfrm>
            <a:off x="2244923" y="1644167"/>
            <a:ext cx="4235173" cy="41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92452" y="28484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35856"/>
              </p:ext>
            </p:extLst>
          </p:nvPr>
        </p:nvGraphicFramePr>
        <p:xfrm>
          <a:off x="2244633" y="5804544"/>
          <a:ext cx="4235462" cy="58238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605066"/>
                <a:gridCol w="605066"/>
                <a:gridCol w="605066"/>
                <a:gridCol w="605066"/>
                <a:gridCol w="605066"/>
                <a:gridCol w="605066"/>
                <a:gridCol w="605066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 총합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876652" y="34326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줄거리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pic>
        <p:nvPicPr>
          <p:cNvPr id="4098" name="Picture 2" descr="C:\Users\user\Documents\github_moviedata\3_데이터 분석 관련\텍스트분석\시각화 자료\plotWordcloud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12517" r="9687" b="12364"/>
          <a:stretch/>
        </p:blipFill>
        <p:spPr bwMode="auto">
          <a:xfrm>
            <a:off x="612000" y="243068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9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</a:t>
            </a:r>
            <a:r>
              <a:rPr lang="ko-KR" altLang="en-US" b="1" dirty="0" err="1" smtClean="0">
                <a:latin typeface="+mn-ea"/>
              </a:rPr>
              <a:t>댓</a:t>
            </a:r>
            <a:r>
              <a:rPr lang="ko-KR" altLang="en-US" b="1" dirty="0" err="1">
                <a:latin typeface="+mn-ea"/>
              </a:rPr>
              <a:t>글</a:t>
            </a:r>
            <a:r>
              <a:rPr lang="ko-KR" altLang="en-US" b="1" dirty="0" smtClean="0">
                <a:latin typeface="+mn-ea"/>
              </a:rPr>
              <a:t>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1976" r="9733" b="11070"/>
          <a:stretch/>
        </p:blipFill>
        <p:spPr>
          <a:xfrm>
            <a:off x="612000" y="2443944"/>
            <a:ext cx="792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28000" y="6365175"/>
            <a:ext cx="2304000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관객수 상위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244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개 영화 </a:t>
            </a:r>
            <a:r>
              <a:rPr lang="ko-KR" altLang="en-US" sz="1000" b="1" dirty="0" err="1" smtClean="0">
                <a:latin typeface="굴림체" pitchFamily="49" charset="-127"/>
                <a:ea typeface="굴림체" pitchFamily="49" charset="-127"/>
              </a:rPr>
              <a:t>댓글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 대상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8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3246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86798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852000" y="3970395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5188" y="2632940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498740" y="2646541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75246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0.3194209</a:t>
            </a:r>
          </a:p>
          <a:p>
            <a:pPr algn="ctr"/>
            <a:endParaRPr lang="en-US" altLang="ko-KR" sz="1800" b="1" dirty="0" smtClean="0">
              <a:latin typeface="+mn-ea"/>
              <a:ea typeface="+mn-ea"/>
            </a:endParaRPr>
          </a:p>
          <a:p>
            <a:pPr algn="ctr"/>
            <a:endParaRPr lang="en-US" altLang="ko-KR" sz="1800" b="1" dirty="0"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69.96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38798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0.2797622</a:t>
            </a:r>
            <a:endParaRPr lang="en-US" altLang="ko-KR" sz="18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                    </a:t>
            </a: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73.25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3852000" y="5058472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251240" y="3659915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>
            <a:off x="4251240" y="4747992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 중요도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>
                <a:latin typeface="+mn-ea"/>
              </a:rPr>
              <a:t>10</a:t>
            </a:r>
            <a:r>
              <a:rPr lang="ko-KR" altLang="en-US" b="1" dirty="0">
                <a:latin typeface="+mn-ea"/>
              </a:rPr>
              <a:t>개 배급사 외 기타 </a:t>
            </a:r>
            <a:r>
              <a:rPr lang="ko-KR" altLang="en-US" b="1" dirty="0" smtClean="0">
                <a:latin typeface="+mn-ea"/>
              </a:rPr>
              <a:t>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"/>
          <a:stretch/>
        </p:blipFill>
        <p:spPr>
          <a:xfrm>
            <a:off x="612000" y="2397760"/>
            <a:ext cx="7920000" cy="39600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2055"/>
              </p:ext>
            </p:extLst>
          </p:nvPr>
        </p:nvGraphicFramePr>
        <p:xfrm>
          <a:off x="1035067" y="6065152"/>
          <a:ext cx="6097256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58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 중요도 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 smtClean="0">
                <a:latin typeface="+mn-ea"/>
              </a:rPr>
              <a:t>30</a:t>
            </a:r>
            <a:r>
              <a:rPr lang="ko-KR" altLang="en-US" b="1" dirty="0">
                <a:latin typeface="+mn-ea"/>
              </a:rPr>
              <a:t>개 배급사 외 기타 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41028"/>
            <a:ext cx="7920000" cy="39600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79249"/>
              </p:ext>
            </p:extLst>
          </p:nvPr>
        </p:nvGraphicFramePr>
        <p:xfrm>
          <a:off x="1108219" y="6129528"/>
          <a:ext cx="5940000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u="none" strike="noStrike" cap="none" dirty="0" smtClean="0">
                          <a:solidFill>
                            <a:srgbClr val="00000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배급사</a:t>
                      </a:r>
                      <a:endParaRPr lang="ko-KR" altLang="en-US" sz="1200" b="1" i="0" u="none" strike="noStrike" cap="none" dirty="0">
                        <a:solidFill>
                          <a:srgbClr val="000000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5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성능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84712" y="2527207"/>
            <a:ext cx="0" cy="406800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914525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553870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96594" y="3143544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36260" y="314354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 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 Generator) 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057027" y="2464237"/>
            <a:ext cx="1055370" cy="1055370"/>
          </a:xfrm>
          <a:prstGeom prst="ellipse">
            <a:avLst/>
          </a:prstGeom>
          <a:solidFill>
            <a:srgbClr val="EDEFF1"/>
          </a:solidFill>
          <a:ln w="1905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160849" y="2568059"/>
            <a:ext cx="847726" cy="84772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2000" dirty="0">
                <a:solidFill>
                  <a:prstClr val="white"/>
                </a:solidFill>
                <a:latin typeface="+mn-ea"/>
              </a:rPr>
              <a:t>VS</a:t>
            </a:r>
            <a:endParaRPr lang="ko-KR" altLang="en-US" sz="2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6293" y="4271938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4887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229603" y="4271938"/>
            <a:ext cx="288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53870" y="4272302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53869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53869" y="4271938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6293" y="5124209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95044" y="4760467"/>
            <a:ext cx="1622559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81603" y="5124209"/>
            <a:ext cx="36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53870" y="512421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53870" y="4760468"/>
            <a:ext cx="162256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553870" y="5124210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96293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1893" y="5612738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157603" y="5976480"/>
            <a:ext cx="360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53870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15398" y="5612739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53869" y="5979976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3" name="오른쪽 화살표 72"/>
          <p:cNvSpPr/>
          <p:nvPr/>
        </p:nvSpPr>
        <p:spPr>
          <a:xfrm>
            <a:off x="4044315" y="398525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x 10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4044315" y="481830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x</a:t>
            </a:r>
            <a:r>
              <a:rPr lang="en-US" altLang="ko-KR" sz="1200" b="1" dirty="0" smtClean="0">
                <a:latin typeface="+mn-ea"/>
              </a:rPr>
              <a:t> 1000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0" name="오른쪽 화살표 79"/>
          <p:cNvSpPr/>
          <p:nvPr/>
        </p:nvSpPr>
        <p:spPr>
          <a:xfrm>
            <a:off x="4044315" y="5692929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53</a:t>
            </a:r>
            <a:r>
              <a:rPr lang="ko-KR" altLang="en-US" sz="1200" b="1" dirty="0" smtClean="0">
                <a:latin typeface="+mn-ea"/>
              </a:rPr>
              <a:t>개 이상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43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44577"/>
              </p:ext>
            </p:extLst>
          </p:nvPr>
        </p:nvGraphicFramePr>
        <p:xfrm>
          <a:off x="972000" y="4878727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splitrule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RMSE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Rsquared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0.9693101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0.6794171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0.820884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0.9763318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0.6643184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0.826862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0.4932479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0.7805585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0.395363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0.5166988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0.7582752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0.414305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0.5035993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0.7634358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0.387089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0.499741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0.766504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0.383093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14595"/>
              </p:ext>
            </p:extLst>
          </p:nvPr>
        </p:nvGraphicFramePr>
        <p:xfrm>
          <a:off x="972000" y="2298310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splitrule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RMSE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Rsquared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1.629516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0.6956181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1.359985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1.740065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0.6529141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1.455992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1.222334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0.7360995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0.949901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1.212421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0.7400962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0.939942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1.250245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0.7247678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0.969163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1.218754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0.7376437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0.944625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아래쪽 화살표 3"/>
          <p:cNvSpPr/>
          <p:nvPr/>
        </p:nvSpPr>
        <p:spPr>
          <a:xfrm>
            <a:off x="3256565" y="4122186"/>
            <a:ext cx="2630871" cy="695265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독립변수 추가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주인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공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감독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41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0" y="1756607"/>
            <a:ext cx="7758981" cy="35733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2509" y="5515160"/>
            <a:ext cx="7758981" cy="548756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한국 영화의 국제적 위상 확대 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379524"/>
              </p:ext>
            </p:extLst>
          </p:nvPr>
        </p:nvGraphicFramePr>
        <p:xfrm>
          <a:off x="612000" y="2459674"/>
          <a:ext cx="7920000" cy="408051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927,183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16,805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12,875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8,134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1,076,611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9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3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    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정확</a:t>
            </a:r>
            <a:r>
              <a:rPr lang="ko-KR" altLang="en-US" b="1" dirty="0">
                <a:latin typeface="+mn-ea"/>
              </a:rPr>
              <a:t>도</a:t>
            </a:r>
            <a:r>
              <a:rPr lang="ko-KR" altLang="en-US" b="1" dirty="0" smtClean="0">
                <a:latin typeface="+mn-ea"/>
              </a:rPr>
              <a:t>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847498"/>
              </p:ext>
            </p:extLst>
          </p:nvPr>
        </p:nvGraphicFramePr>
        <p:xfrm>
          <a:off x="612000" y="2459665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Random Forest 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Ranger</a:t>
                      </a: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755,219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2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35183"/>
              </p:ext>
            </p:extLst>
          </p:nvPr>
        </p:nvGraphicFramePr>
        <p:xfrm>
          <a:off x="612000" y="2472034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</a:rPr>
                        <a:t>주인공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</a:t>
                      </a:r>
                      <a:r>
                        <a:rPr lang="ko-KR" altLang="en-US" sz="1400" b="1" u="none" strike="noStrike" dirty="0" err="1" smtClean="0">
                          <a:solidFill>
                            <a:srgbClr val="FFFF00"/>
                          </a:solidFill>
                          <a:effectLst/>
                        </a:rPr>
                        <a:t>불포함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</a:rPr>
                        <a:t>주인공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2,352,814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16,130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12,257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6,240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</a:rPr>
                        <a:t>755,219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720,354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연구의 결론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87672" y="1769154"/>
            <a:ext cx="6984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6335" y="1769154"/>
            <a:ext cx="773654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9820" y="185915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01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82462" y="189598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분산분석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개봉요일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및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개봉연도는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9672" y="3062969"/>
            <a:ext cx="6012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6653" y="3062969"/>
            <a:ext cx="6937955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90139" y="3152969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</a:rPr>
              <a:t>02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52980" y="3189804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상관분석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 전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평점은 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91672" y="4356784"/>
            <a:ext cx="558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6382" y="4356784"/>
            <a:ext cx="630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09867" y="444678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rPr>
              <a:t>03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78823" y="448361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관객수에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대한 배급사의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변수중요도가 높았다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51672" y="5650598"/>
            <a:ext cx="702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4818" y="5650598"/>
            <a:ext cx="756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8303" y="574059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</a:rPr>
              <a:t>04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7258" y="5777433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Ranger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모델의 정확도가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Random Forest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모델보다 높았다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6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/>
              <a:t>연구의 </a:t>
            </a:r>
            <a:r>
              <a:rPr lang="ko-KR" altLang="en-US" dirty="0" smtClean="0"/>
              <a:t>한계</a:t>
            </a:r>
            <a:r>
              <a:rPr lang="ko-KR" altLang="en-US" dirty="0"/>
              <a:t>점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767326746"/>
              </p:ext>
            </p:extLst>
          </p:nvPr>
        </p:nvGraphicFramePr>
        <p:xfrm>
          <a:off x="-1" y="2016433"/>
          <a:ext cx="892277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8" y="3695410"/>
            <a:ext cx="720000" cy="720000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" y="2462980"/>
            <a:ext cx="720000" cy="720000"/>
          </a:xfrm>
          <a:prstGeom prst="rect">
            <a:avLst/>
          </a:prstGeo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3" y="4933736"/>
            <a:ext cx="720000" cy="72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71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78;p20"/>
          <p:cNvSpPr txBox="1">
            <a:spLocks/>
          </p:cNvSpPr>
          <p:nvPr/>
        </p:nvSpPr>
        <p:spPr>
          <a:xfrm>
            <a:off x="729450" y="1152400"/>
            <a:ext cx="7021200" cy="3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3600" dirty="0">
                <a:solidFill>
                  <a:srgbClr val="FFFFFF"/>
                </a:solidFill>
                <a:latin typeface="맑은 고딕"/>
                <a:ea typeface="맑은 고딕"/>
              </a:rPr>
              <a:t>감사합니다</a:t>
            </a:r>
            <a:r>
              <a:rPr lang="en-US" altLang="ko-KR" sz="3600" dirty="0"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72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625642"/>
            <a:ext cx="9144000" cy="626906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참고문헌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1994" y="733058"/>
            <a:ext cx="902001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백일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김규곤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en-US" altLang="ko-KR" sz="1300" b="1" dirty="0" err="1">
                <a:latin typeface="+mn-ea"/>
                <a:ea typeface="+mn-ea"/>
              </a:rPr>
              <a:t>Stylometry</a:t>
            </a:r>
            <a:r>
              <a:rPr lang="ko-KR" altLang="en-US" sz="1300" b="1" dirty="0">
                <a:latin typeface="+mn-ea"/>
                <a:ea typeface="+mn-ea"/>
              </a:rPr>
              <a:t>를 이용한 영화 흥행 예측</a:t>
            </a:r>
            <a:r>
              <a:rPr lang="en-US" altLang="ko-KR" sz="1300" b="1" dirty="0">
                <a:latin typeface="+mn-ea"/>
                <a:ea typeface="+mn-ea"/>
              </a:rPr>
              <a:t>. Journal of the Korean Data Analysis Society (April 2015) Vol. 17, No. 2 (B), pp. 719-728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표태형</a:t>
            </a:r>
            <a:r>
              <a:rPr lang="en-US" altLang="ko-KR" sz="1300" b="1" dirty="0">
                <a:latin typeface="+mn-ea"/>
                <a:ea typeface="+mn-ea"/>
              </a:rPr>
              <a:t>. (2002). </a:t>
            </a:r>
            <a:r>
              <a:rPr lang="ko-KR" altLang="en-US" sz="1300" b="1" dirty="0">
                <a:latin typeface="+mn-ea"/>
                <a:ea typeface="+mn-ea"/>
              </a:rPr>
              <a:t>개봉 전 영화의 수요예측모형</a:t>
            </a:r>
            <a:r>
              <a:rPr lang="en-US" altLang="ko-KR" sz="1300" b="1" dirty="0">
                <a:latin typeface="+mn-ea"/>
                <a:ea typeface="+mn-ea"/>
              </a:rPr>
              <a:t>. ”, </a:t>
            </a:r>
            <a:r>
              <a:rPr lang="ko-KR" altLang="en-US" sz="1300" b="1" dirty="0">
                <a:latin typeface="+mn-ea"/>
                <a:ea typeface="+mn-ea"/>
              </a:rPr>
              <a:t>경영논집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36</a:t>
            </a:r>
            <a:r>
              <a:rPr lang="ko-KR" altLang="en-US" sz="1300" b="1" dirty="0">
                <a:latin typeface="+mn-ea"/>
                <a:ea typeface="+mn-ea"/>
              </a:rPr>
              <a:t>권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1</a:t>
            </a:r>
            <a:r>
              <a:rPr lang="ko-KR" altLang="en-US" sz="1300" b="1" dirty="0">
                <a:latin typeface="+mn-ea"/>
                <a:ea typeface="+mn-ea"/>
              </a:rPr>
              <a:t>호</a:t>
            </a:r>
            <a:r>
              <a:rPr lang="en-US" altLang="ko-KR" sz="1300" b="1" dirty="0">
                <a:latin typeface="+mn-ea"/>
                <a:ea typeface="+mn-ea"/>
              </a:rPr>
              <a:t>(2002), pp.1-23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박지윤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유인혁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강성우</a:t>
            </a:r>
            <a:r>
              <a:rPr lang="en-US" altLang="ko-KR" sz="1300" b="1" dirty="0">
                <a:latin typeface="+mn-ea"/>
                <a:ea typeface="+mn-ea"/>
              </a:rPr>
              <a:t>. (2017). </a:t>
            </a:r>
            <a:r>
              <a:rPr lang="ko-KR" altLang="en-US" sz="1300" b="1" dirty="0">
                <a:latin typeface="+mn-ea"/>
                <a:ea typeface="+mn-ea"/>
              </a:rPr>
              <a:t>개봉 전후 </a:t>
            </a:r>
            <a:r>
              <a:rPr lang="ko-KR" altLang="en-US" sz="1300" b="1" dirty="0" err="1">
                <a:latin typeface="+mn-ea"/>
                <a:ea typeface="+mn-ea"/>
              </a:rPr>
              <a:t>트윗</a:t>
            </a:r>
            <a:r>
              <a:rPr lang="ko-KR" altLang="en-US" sz="1300" b="1" dirty="0">
                <a:latin typeface="+mn-ea"/>
                <a:ea typeface="+mn-ea"/>
              </a:rPr>
              <a:t> 개수의 증감률과 영화 매출간의 상관관계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대한안전경영과학회지</a:t>
            </a:r>
            <a:r>
              <a:rPr lang="en-US" altLang="ko-KR" sz="1300" b="1" dirty="0">
                <a:latin typeface="+mn-ea"/>
                <a:ea typeface="+mn-ea"/>
              </a:rPr>
              <a:t>, 19(4), 169-182.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이오준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박승보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정다울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유은순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 err="1">
                <a:latin typeface="+mn-ea"/>
                <a:ea typeface="+mn-ea"/>
              </a:rPr>
              <a:t>소셜</a:t>
            </a:r>
            <a:r>
              <a:rPr lang="ko-KR" altLang="en-US" sz="1300" b="1" dirty="0">
                <a:latin typeface="+mn-ea"/>
                <a:ea typeface="+mn-ea"/>
              </a:rPr>
              <a:t> </a:t>
            </a:r>
            <a:r>
              <a:rPr lang="ko-KR" altLang="en-US" sz="1300" b="1" dirty="0" err="1">
                <a:latin typeface="+mn-ea"/>
                <a:ea typeface="+mn-ea"/>
              </a:rPr>
              <a:t>빅데이터를</a:t>
            </a:r>
            <a:r>
              <a:rPr lang="ko-KR" altLang="en-US" sz="1300" b="1" dirty="0">
                <a:latin typeface="+mn-ea"/>
                <a:ea typeface="+mn-ea"/>
              </a:rPr>
              <a:t> 이용한 영화 흥행 요인 분석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한국콘텐츠학회논문지</a:t>
            </a:r>
            <a:r>
              <a:rPr lang="en-US" altLang="ko-KR" sz="1300" b="1" dirty="0">
                <a:latin typeface="+mn-ea"/>
                <a:ea typeface="+mn-ea"/>
              </a:rPr>
              <a:t>, 14(10), 527-538.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장병희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이양환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남상현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심리적 변인 활용을 통한 영화흥행 예측의 정교화</a:t>
            </a:r>
            <a:r>
              <a:rPr lang="en-US" altLang="ko-KR" sz="1300" b="1" dirty="0">
                <a:latin typeface="+mn-ea"/>
                <a:ea typeface="+mn-ea"/>
              </a:rPr>
              <a:t>: 1 </a:t>
            </a:r>
            <a:r>
              <a:rPr lang="ko-KR" altLang="en-US" sz="1300" b="1" dirty="0">
                <a:latin typeface="+mn-ea"/>
                <a:ea typeface="+mn-ea"/>
              </a:rPr>
              <a:t>주차 흥행실적을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53(4), 346-371.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영화 유형에 따른 흥행 예측 요인 비교 연구</a:t>
            </a:r>
            <a:r>
              <a:rPr lang="en-US" altLang="ko-KR" sz="1300" b="1" dirty="0">
                <a:latin typeface="+mn-ea"/>
                <a:ea typeface="+mn-ea"/>
              </a:rPr>
              <a:t>: 2005∼ 2007 </a:t>
            </a:r>
            <a:r>
              <a:rPr lang="ko-KR" altLang="en-US" sz="1300" b="1" dirty="0">
                <a:latin typeface="+mn-ea"/>
                <a:ea typeface="+mn-ea"/>
              </a:rPr>
              <a:t>년 국내 개봉 영화의 개봉 방식 및 상영 기간에 따른 유형 분류를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53(1), 257-287.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전희국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현근수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임경빈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이우현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김형주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 실적 예측을 위한 </a:t>
            </a:r>
            <a:r>
              <a:rPr lang="ko-KR" altLang="en-US" sz="1300" b="1" dirty="0" err="1">
                <a:latin typeface="+mn-ea"/>
                <a:ea typeface="+mn-ea"/>
              </a:rPr>
              <a:t>빅데이터</a:t>
            </a:r>
            <a:r>
              <a:rPr lang="ko-KR" altLang="en-US" sz="1300" b="1" dirty="0">
                <a:latin typeface="+mn-ea"/>
                <a:ea typeface="+mn-ea"/>
              </a:rPr>
              <a:t> 전처리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정보과학회</a:t>
            </a:r>
            <a:r>
              <a:rPr lang="ko-KR" altLang="en-US" sz="1300" b="1" dirty="0">
                <a:latin typeface="+mn-ea"/>
                <a:ea typeface="+mn-ea"/>
              </a:rPr>
              <a:t> 컴퓨팅의 실제 </a:t>
            </a:r>
            <a:r>
              <a:rPr lang="ko-KR" altLang="en-US" sz="1300" b="1" dirty="0" err="1">
                <a:latin typeface="+mn-ea"/>
                <a:ea typeface="+mn-ea"/>
              </a:rPr>
              <a:t>논문지</a:t>
            </a:r>
            <a:r>
              <a:rPr lang="en-US" altLang="ko-KR" sz="1300" b="1" dirty="0">
                <a:latin typeface="+mn-ea"/>
                <a:ea typeface="+mn-ea"/>
              </a:rPr>
              <a:t>, 20(12), 615-622.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조승연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김현구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김범수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김희웅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흥행성과 예측을 위한 온라인 리뷰 </a:t>
            </a:r>
            <a:r>
              <a:rPr lang="ko-KR" altLang="en-US" sz="1300" b="1" dirty="0" err="1">
                <a:latin typeface="+mn-ea"/>
                <a:ea typeface="+mn-ea"/>
              </a:rPr>
              <a:t>마이닝</a:t>
            </a:r>
            <a:r>
              <a:rPr lang="ko-KR" altLang="en-US" sz="1300" b="1" dirty="0">
                <a:latin typeface="+mn-ea"/>
                <a:ea typeface="+mn-ea"/>
              </a:rPr>
              <a:t> 연구</a:t>
            </a:r>
            <a:r>
              <a:rPr lang="en-US" altLang="ko-KR" sz="1300" b="1" dirty="0">
                <a:latin typeface="+mn-ea"/>
                <a:ea typeface="+mn-ea"/>
              </a:rPr>
              <a:t>: </a:t>
            </a:r>
            <a:r>
              <a:rPr lang="ko-KR" altLang="en-US" sz="1300" b="1" dirty="0">
                <a:latin typeface="+mn-ea"/>
                <a:ea typeface="+mn-ea"/>
              </a:rPr>
              <a:t>개봉 첫 주 온라인 리뷰를 활용하여</a:t>
            </a:r>
            <a:r>
              <a:rPr lang="en-US" altLang="ko-KR" sz="1300" b="1" dirty="0">
                <a:latin typeface="+mn-ea"/>
                <a:ea typeface="+mn-ea"/>
              </a:rPr>
              <a:t>. Information Systems Review, 16(3), 113-134.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문성민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하효지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이경원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영화의 흥행 성과와 리뷰 감정어휘와의 관계 분석</a:t>
            </a:r>
            <a:r>
              <a:rPr lang="en-US" altLang="ko-KR" sz="1300" b="1" dirty="0">
                <a:latin typeface="+mn-ea"/>
                <a:ea typeface="+mn-ea"/>
              </a:rPr>
              <a:t>. Design Convergence Study 53 Vol.14. no.4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이상훈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조장식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텍스트 </a:t>
            </a:r>
            <a:r>
              <a:rPr lang="ko-KR" altLang="en-US" sz="1300" b="1" dirty="0" err="1">
                <a:latin typeface="+mn-ea"/>
                <a:ea typeface="+mn-ea"/>
              </a:rPr>
              <a:t>마이닝을</a:t>
            </a:r>
            <a:r>
              <a:rPr lang="ko-KR" altLang="en-US" sz="1300" b="1" dirty="0">
                <a:latin typeface="+mn-ea"/>
                <a:ea typeface="+mn-ea"/>
              </a:rPr>
              <a:t> 활용한 영화흥행 예측 연구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한국데이터정보과학회지</a:t>
            </a:r>
            <a:r>
              <a:rPr lang="en-US" altLang="ko-KR" sz="1300" b="1" dirty="0">
                <a:latin typeface="+mn-ea"/>
                <a:ea typeface="+mn-ea"/>
              </a:rPr>
              <a:t>, 26(6), 1259-1269.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Meenakshi</a:t>
            </a:r>
            <a:r>
              <a:rPr lang="en-US" altLang="ko-KR" sz="1300" b="1" dirty="0">
                <a:latin typeface="+mn-ea"/>
                <a:ea typeface="+mn-ea"/>
              </a:rPr>
              <a:t>, K., </a:t>
            </a:r>
            <a:r>
              <a:rPr lang="en-US" altLang="ko-KR" sz="1300" b="1" dirty="0" err="1">
                <a:latin typeface="+mn-ea"/>
                <a:ea typeface="+mn-ea"/>
              </a:rPr>
              <a:t>Maragatham</a:t>
            </a:r>
            <a:r>
              <a:rPr lang="en-US" altLang="ko-KR" sz="1300" b="1" dirty="0">
                <a:latin typeface="+mn-ea"/>
                <a:ea typeface="+mn-ea"/>
              </a:rPr>
              <a:t>, G., </a:t>
            </a:r>
            <a:r>
              <a:rPr lang="en-US" altLang="ko-KR" sz="1300" b="1" dirty="0" err="1">
                <a:latin typeface="+mn-ea"/>
                <a:ea typeface="+mn-ea"/>
              </a:rPr>
              <a:t>Agarwal</a:t>
            </a:r>
            <a:r>
              <a:rPr lang="en-US" altLang="ko-KR" sz="1300" b="1" dirty="0">
                <a:latin typeface="+mn-ea"/>
                <a:ea typeface="+mn-ea"/>
              </a:rPr>
              <a:t>, N., &amp; </a:t>
            </a:r>
            <a:r>
              <a:rPr lang="en-US" altLang="ko-KR" sz="1300" b="1" dirty="0" err="1">
                <a:latin typeface="+mn-ea"/>
                <a:ea typeface="+mn-ea"/>
              </a:rPr>
              <a:t>Ghosh</a:t>
            </a:r>
            <a:r>
              <a:rPr lang="en-US" altLang="ko-KR" sz="1300" b="1" dirty="0">
                <a:latin typeface="+mn-ea"/>
                <a:ea typeface="+mn-ea"/>
              </a:rPr>
              <a:t>, I. (2018, April). A Data mining Technique for Analyzing and Predicting the success of Movie. In Journal of Physics: Conference Series (Vol. 1000, No. 1, p. 012100). IOP Publishing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>
                <a:latin typeface="+mn-ea"/>
                <a:ea typeface="+mn-ea"/>
              </a:rPr>
              <a:t>Movie Success Prediction, </a:t>
            </a:r>
            <a:r>
              <a:rPr lang="en-US" altLang="ko-KR" sz="1300" b="1" dirty="0" err="1">
                <a:latin typeface="+mn-ea"/>
                <a:ea typeface="+mn-ea"/>
              </a:rPr>
              <a:t>Rakesh</a:t>
            </a:r>
            <a:r>
              <a:rPr lang="en-US" altLang="ko-KR" sz="1300" b="1" dirty="0">
                <a:latin typeface="+mn-ea"/>
                <a:ea typeface="+mn-ea"/>
              </a:rPr>
              <a:t> </a:t>
            </a:r>
            <a:r>
              <a:rPr lang="en-US" altLang="ko-KR" sz="1300" b="1" dirty="0" err="1">
                <a:latin typeface="+mn-ea"/>
                <a:ea typeface="+mn-ea"/>
              </a:rPr>
              <a:t>Parappa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smtClean="0">
                <a:latin typeface="+mn-ea"/>
                <a:ea typeface="+mn-ea"/>
              </a:rPr>
              <a:t>Liu</a:t>
            </a:r>
            <a:r>
              <a:rPr lang="en-US" altLang="ko-KR" sz="1300" b="1" dirty="0">
                <a:latin typeface="+mn-ea"/>
                <a:ea typeface="+mn-ea"/>
              </a:rPr>
              <a:t>, T., Ding, X., Chen, Y., Chen, H., &amp; </a:t>
            </a:r>
            <a:r>
              <a:rPr lang="en-US" altLang="ko-KR" sz="1300" b="1" dirty="0" err="1">
                <a:latin typeface="+mn-ea"/>
                <a:ea typeface="+mn-ea"/>
              </a:rPr>
              <a:t>Guo</a:t>
            </a:r>
            <a:r>
              <a:rPr lang="en-US" altLang="ko-KR" sz="1300" b="1" dirty="0">
                <a:latin typeface="+mn-ea"/>
                <a:ea typeface="+mn-ea"/>
              </a:rPr>
              <a:t>, M. (2016). Predicting movie Box-office revenues by exploiting large-scale social media content. Multimedia Tools and Applications, 75(3), 1509-1528.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Yoo</a:t>
            </a:r>
            <a:r>
              <a:rPr lang="en-US" altLang="ko-KR" sz="1300" b="1" dirty="0">
                <a:latin typeface="+mn-ea"/>
                <a:ea typeface="+mn-ea"/>
              </a:rPr>
              <a:t>, S., </a:t>
            </a:r>
            <a:r>
              <a:rPr lang="en-US" altLang="ko-KR" sz="1300" b="1" dirty="0" err="1">
                <a:latin typeface="+mn-ea"/>
                <a:ea typeface="+mn-ea"/>
              </a:rPr>
              <a:t>Kanter</a:t>
            </a:r>
            <a:r>
              <a:rPr lang="en-US" altLang="ko-KR" sz="1300" b="1" dirty="0">
                <a:latin typeface="+mn-ea"/>
                <a:ea typeface="+mn-ea"/>
              </a:rPr>
              <a:t>, R., &amp; Cummings, D. (2011). Predicting Movie Revenue from </a:t>
            </a:r>
            <a:r>
              <a:rPr lang="en-US" altLang="ko-KR" sz="1300" b="1" dirty="0" err="1">
                <a:latin typeface="+mn-ea"/>
                <a:ea typeface="+mn-ea"/>
              </a:rPr>
              <a:t>IMDb</a:t>
            </a:r>
            <a:r>
              <a:rPr lang="en-US" altLang="ko-KR" sz="1300" b="1" dirty="0">
                <a:latin typeface="+mn-ea"/>
                <a:ea typeface="+mn-ea"/>
              </a:rPr>
              <a:t> Data. Stanford University.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Akhter</a:t>
            </a:r>
            <a:r>
              <a:rPr lang="en-US" altLang="ko-KR" sz="1300" b="1" dirty="0">
                <a:latin typeface="+mn-ea"/>
                <a:ea typeface="+mn-ea"/>
              </a:rPr>
              <a:t>, M., Jackson, E., </a:t>
            </a:r>
            <a:r>
              <a:rPr lang="en-US" altLang="ko-KR" sz="1300" b="1" dirty="0" err="1">
                <a:latin typeface="+mn-ea"/>
                <a:ea typeface="+mn-ea"/>
              </a:rPr>
              <a:t>Rahman</a:t>
            </a:r>
            <a:r>
              <a:rPr lang="en-US" altLang="ko-KR" sz="1300" b="1" dirty="0">
                <a:latin typeface="+mn-ea"/>
                <a:ea typeface="+mn-ea"/>
              </a:rPr>
              <a:t>, M. A., &amp; Chang, L. J. Predicting Movie Success Using Machine Learning Algorithms.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Latif</a:t>
            </a:r>
            <a:r>
              <a:rPr lang="en-US" altLang="ko-KR" sz="1300" b="1" dirty="0">
                <a:latin typeface="+mn-ea"/>
                <a:ea typeface="+mn-ea"/>
              </a:rPr>
              <a:t>, M. H., &amp; </a:t>
            </a:r>
            <a:r>
              <a:rPr lang="en-US" altLang="ko-KR" sz="1300" b="1" dirty="0" err="1">
                <a:latin typeface="+mn-ea"/>
                <a:ea typeface="+mn-ea"/>
              </a:rPr>
              <a:t>Afzal</a:t>
            </a:r>
            <a:r>
              <a:rPr lang="en-US" altLang="ko-KR" sz="1300" b="1" dirty="0">
                <a:latin typeface="+mn-ea"/>
                <a:ea typeface="+mn-ea"/>
              </a:rPr>
              <a:t>, H. (2016). Prediction of movies popularity using machine learning techniques. International Journal of Computer Science and Network Security (IJCSNS), 16(8), 127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8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4098357" y="5546997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" b="3444"/>
          <a:stretch/>
        </p:blipFill>
        <p:spPr bwMode="auto">
          <a:xfrm>
            <a:off x="874489" y="1761702"/>
            <a:ext cx="7395023" cy="37848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45772" y="5132284"/>
            <a:ext cx="7236000" cy="360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86358" y="5132283"/>
            <a:ext cx="612000" cy="360000"/>
          </a:xfrm>
          <a:prstGeom prst="rect">
            <a:avLst/>
          </a:prstGeom>
          <a:solidFill>
            <a:srgbClr val="EB5600">
              <a:alpha val="38824"/>
            </a:srgb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2509" y="5948312"/>
            <a:ext cx="7758981" cy="548756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>
            <a:solidFill>
              <a:schemeClr val="tx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최근 한국영화 투자수익률의 부진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27121" y="1744579"/>
            <a:ext cx="8289758" cy="4824663"/>
          </a:xfrm>
          <a:prstGeom prst="round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연구 문제 및 가설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grpSp>
        <p:nvGrpSpPr>
          <p:cNvPr id="142" name="그룹 141"/>
          <p:cNvGrpSpPr/>
          <p:nvPr/>
        </p:nvGrpSpPr>
        <p:grpSpPr>
          <a:xfrm>
            <a:off x="1989395" y="5084251"/>
            <a:ext cx="1944000" cy="324000"/>
            <a:chOff x="1989395" y="5081888"/>
            <a:chExt cx="1944000" cy="324000"/>
          </a:xfrm>
        </p:grpSpPr>
        <p:sp>
          <p:nvSpPr>
            <p:cNvPr id="127" name="직사각형 16"/>
            <p:cNvSpPr/>
            <p:nvPr/>
          </p:nvSpPr>
          <p:spPr>
            <a:xfrm flipH="1">
              <a:off x="1989395" y="5081888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전 반응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 flipH="1">
              <a:off x="3736245" y="5127525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861274" y="5084251"/>
            <a:ext cx="1080000" cy="1080000"/>
            <a:chOff x="861274" y="5084251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타원 14"/>
            <p:cNvSpPr/>
            <p:nvPr/>
          </p:nvSpPr>
          <p:spPr>
            <a:xfrm flipH="1">
              <a:off x="861274" y="5084251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5354251"/>
              <a:ext cx="540000" cy="540000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1989395" y="2149569"/>
            <a:ext cx="1944000" cy="324000"/>
            <a:chOff x="1989395" y="2147206"/>
            <a:chExt cx="1944000" cy="324000"/>
          </a:xfrm>
        </p:grpSpPr>
        <p:sp>
          <p:nvSpPr>
            <p:cNvPr id="17" name="직사각형 16"/>
            <p:cNvSpPr/>
            <p:nvPr/>
          </p:nvSpPr>
          <p:spPr>
            <a:xfrm flipH="1">
              <a:off x="1989395" y="2147206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영화의 특성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 flipH="1">
              <a:off x="3736245" y="2195334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861274" y="2149569"/>
            <a:ext cx="1080000" cy="1080000"/>
            <a:chOff x="861274" y="214956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타원 32"/>
            <p:cNvSpPr/>
            <p:nvPr/>
          </p:nvSpPr>
          <p:spPr>
            <a:xfrm flipH="1">
              <a:off x="861274" y="2149569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2419569"/>
              <a:ext cx="540000" cy="540000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989395" y="3616910"/>
            <a:ext cx="1944000" cy="324000"/>
            <a:chOff x="1989395" y="3614547"/>
            <a:chExt cx="1944000" cy="324000"/>
          </a:xfrm>
        </p:grpSpPr>
        <p:sp>
          <p:nvSpPr>
            <p:cNvPr id="126" name="직사각형 16"/>
            <p:cNvSpPr/>
            <p:nvPr/>
          </p:nvSpPr>
          <p:spPr>
            <a:xfrm flipH="1">
              <a:off x="1989395" y="3614547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시기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 flipH="1">
              <a:off x="3736245" y="3665039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861274" y="3616910"/>
            <a:ext cx="1080000" cy="1080000"/>
            <a:chOff x="861274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타원 13"/>
            <p:cNvSpPr/>
            <p:nvPr/>
          </p:nvSpPr>
          <p:spPr>
            <a:xfrm flipH="1">
              <a:off x="861274" y="3616910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7202726" y="3616910"/>
            <a:ext cx="1080000" cy="1080000"/>
            <a:chOff x="7202726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타원 71"/>
            <p:cNvSpPr/>
            <p:nvPr/>
          </p:nvSpPr>
          <p:spPr>
            <a:xfrm flipH="1">
              <a:off x="7202726" y="361691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726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5897132" y="3616910"/>
            <a:ext cx="1260000" cy="324000"/>
            <a:chOff x="5897132" y="3614547"/>
            <a:chExt cx="1260000" cy="324000"/>
          </a:xfrm>
        </p:grpSpPr>
        <p:sp>
          <p:nvSpPr>
            <p:cNvPr id="128" name="직사각형 16"/>
            <p:cNvSpPr/>
            <p:nvPr/>
          </p:nvSpPr>
          <p:spPr>
            <a:xfrm>
              <a:off x="5897132" y="3614547"/>
              <a:ext cx="1260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 관객 수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5976066" y="3665039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83" name="꺾인 연결선 82"/>
          <p:cNvCxnSpPr>
            <a:stCxn id="92" idx="2"/>
          </p:cNvCxnSpPr>
          <p:nvPr/>
        </p:nvCxnSpPr>
        <p:spPr>
          <a:xfrm rot="10800000">
            <a:off x="3761808" y="2220029"/>
            <a:ext cx="2214259" cy="1476048"/>
          </a:xfrm>
          <a:prstGeom prst="bentConnector3">
            <a:avLst>
              <a:gd name="adj1" fmla="val 50000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/>
          <p:nvPr/>
        </p:nvCxnSpPr>
        <p:spPr>
          <a:xfrm rot="10800000" flipV="1">
            <a:off x="3761802" y="3690343"/>
            <a:ext cx="2135331" cy="1459196"/>
          </a:xfrm>
          <a:prstGeom prst="bentConnector3">
            <a:avLst>
              <a:gd name="adj1" fmla="val 29693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64919" y="3688737"/>
            <a:ext cx="2219546" cy="945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-493295" y="8061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2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모서리가 둥근 직사각형 156"/>
          <p:cNvSpPr/>
          <p:nvPr/>
        </p:nvSpPr>
        <p:spPr>
          <a:xfrm>
            <a:off x="287676" y="960627"/>
            <a:ext cx="8568648" cy="560861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10000"/>
                <a:lumOff val="9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2. </a:t>
            </a:r>
            <a:r>
              <a:rPr lang="ko-KR" altLang="en-US" sz="2000" dirty="0" smtClean="0"/>
              <a:t>연구  절</a:t>
            </a:r>
            <a:r>
              <a:rPr lang="ko-KR" altLang="en-US" sz="2000" dirty="0"/>
              <a:t>차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080" y="-664770"/>
            <a:ext cx="1625397" cy="162539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275598" y="3792163"/>
            <a:ext cx="1080000" cy="1440040"/>
            <a:chOff x="2290966" y="3792163"/>
            <a:chExt cx="1080000" cy="1440040"/>
          </a:xfrm>
        </p:grpSpPr>
        <p:grpSp>
          <p:nvGrpSpPr>
            <p:cNvPr id="4" name="그룹 3"/>
            <p:cNvGrpSpPr/>
            <p:nvPr/>
          </p:nvGrpSpPr>
          <p:grpSpPr>
            <a:xfrm>
              <a:off x="2290966" y="4152203"/>
              <a:ext cx="1080000" cy="1080000"/>
              <a:chOff x="2006156" y="4152203"/>
              <a:chExt cx="1080000" cy="1080000"/>
            </a:xfrm>
          </p:grpSpPr>
          <p:sp>
            <p:nvSpPr>
              <p:cNvPr id="66" name="타원 65"/>
              <p:cNvSpPr/>
              <p:nvPr/>
            </p:nvSpPr>
            <p:spPr>
              <a:xfrm flipV="1">
                <a:off x="2006156" y="415220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156" y="4422203"/>
                <a:ext cx="540000" cy="540000"/>
              </a:xfrm>
              <a:prstGeom prst="rect">
                <a:avLst/>
              </a:prstGeom>
            </p:spPr>
          </p:pic>
        </p:grpSp>
        <p:cxnSp>
          <p:nvCxnSpPr>
            <p:cNvPr id="67" name="직선 연결선 66"/>
            <p:cNvCxnSpPr/>
            <p:nvPr/>
          </p:nvCxnSpPr>
          <p:spPr>
            <a:xfrm>
              <a:off x="2830966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391917" y="3792163"/>
            <a:ext cx="1080000" cy="1440040"/>
            <a:chOff x="4414969" y="3792163"/>
            <a:chExt cx="1080000" cy="1440040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4954969" y="3792163"/>
              <a:ext cx="0" cy="288032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414969" y="4152203"/>
              <a:ext cx="1080000" cy="1080000"/>
              <a:chOff x="3860339" y="4152203"/>
              <a:chExt cx="1080000" cy="1080000"/>
            </a:xfrm>
          </p:grpSpPr>
          <p:sp>
            <p:nvSpPr>
              <p:cNvPr id="77" name="타원 76"/>
              <p:cNvSpPr/>
              <p:nvPr/>
            </p:nvSpPr>
            <p:spPr>
              <a:xfrm flipV="1">
                <a:off x="3860339" y="4152203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339" y="4422203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6523982" y="3792163"/>
            <a:ext cx="1080000" cy="1440040"/>
            <a:chOff x="6523982" y="3792163"/>
            <a:chExt cx="1080000" cy="1440040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7063982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6523982" y="4152203"/>
              <a:ext cx="1080000" cy="1080000"/>
              <a:chOff x="5714522" y="4152203"/>
              <a:chExt cx="1080000" cy="1080000"/>
            </a:xfrm>
          </p:grpSpPr>
          <p:sp>
            <p:nvSpPr>
              <p:cNvPr id="80" name="타원 79"/>
              <p:cNvSpPr/>
              <p:nvPr/>
            </p:nvSpPr>
            <p:spPr>
              <a:xfrm flipV="1">
                <a:off x="5714522" y="4152203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8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197" b="89754" l="2482" r="97226">
                            <a14:foregroundMark x1="83358" y1="18033" x2="83358" y2="18033"/>
                            <a14:foregroundMark x1="79124" y1="25410" x2="79124" y2="25410"/>
                            <a14:foregroundMark x1="74307" y1="28893" x2="74307" y2="28893"/>
                            <a14:foregroundMark x1="69343" y1="31557" x2="69343" y2="31557"/>
                            <a14:foregroundMark x1="65839" y1="35861" x2="65839" y2="358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5527" y="4422203"/>
                <a:ext cx="757991" cy="540000"/>
              </a:xfrm>
              <a:prstGeom prst="rect">
                <a:avLst/>
              </a:prstGeom>
            </p:spPr>
          </p:pic>
        </p:grpSp>
      </p:grpSp>
      <p:cxnSp>
        <p:nvCxnSpPr>
          <p:cNvPr id="34" name="직선 연결선 33"/>
          <p:cNvCxnSpPr/>
          <p:nvPr/>
        </p:nvCxnSpPr>
        <p:spPr>
          <a:xfrm>
            <a:off x="620759" y="3736707"/>
            <a:ext cx="756084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headEnd type="oval" w="med" len="med"/>
            <a:tailEnd type="stealth" w="lg" len="lg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5918489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6978035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3799397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206751" y="2205881"/>
            <a:ext cx="1080000" cy="1602834"/>
            <a:chOff x="1206751" y="2205881"/>
            <a:chExt cx="1080000" cy="1602834"/>
          </a:xfrm>
        </p:grpSpPr>
        <p:cxnSp>
          <p:nvCxnSpPr>
            <p:cNvPr id="46" name="직선 연결선 45"/>
            <p:cNvCxnSpPr/>
            <p:nvPr/>
          </p:nvCxnSpPr>
          <p:spPr>
            <a:xfrm flipV="1">
              <a:off x="174675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1206751" y="2205881"/>
              <a:ext cx="1080000" cy="1080000"/>
              <a:chOff x="1206751" y="2205881"/>
              <a:chExt cx="1080000" cy="1080000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1206751" y="220588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751" y="2475881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3" name="타원 62"/>
            <p:cNvSpPr/>
            <p:nvPr/>
          </p:nvSpPr>
          <p:spPr>
            <a:xfrm>
              <a:off x="1680305" y="366469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타원 63"/>
          <p:cNvSpPr/>
          <p:nvPr/>
        </p:nvSpPr>
        <p:spPr>
          <a:xfrm>
            <a:off x="4858943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739851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 rot="18900000">
            <a:off x="1678403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가설 설정 </a:t>
            </a:r>
          </a:p>
        </p:txBody>
      </p:sp>
      <p:sp>
        <p:nvSpPr>
          <p:cNvPr id="110" name="직사각형 109"/>
          <p:cNvSpPr/>
          <p:nvPr/>
        </p:nvSpPr>
        <p:spPr>
          <a:xfrm rot="18900000">
            <a:off x="921222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수집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0" name="직사각형 129"/>
          <p:cNvSpPr/>
          <p:nvPr/>
        </p:nvSpPr>
        <p:spPr>
          <a:xfrm rot="18900000">
            <a:off x="3787122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데이터 전처리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1" name="직사각형 130"/>
          <p:cNvSpPr/>
          <p:nvPr/>
        </p:nvSpPr>
        <p:spPr>
          <a:xfrm rot="18900000">
            <a:off x="3054973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분석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2" name="직사각형 131"/>
          <p:cNvSpPr/>
          <p:nvPr/>
        </p:nvSpPr>
        <p:spPr>
          <a:xfrm rot="18900000">
            <a:off x="5896219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회귀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3" name="직사각형 132"/>
          <p:cNvSpPr/>
          <p:nvPr/>
        </p:nvSpPr>
        <p:spPr>
          <a:xfrm rot="18900000">
            <a:off x="5204471" y="5700300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예측 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23782" y="2205881"/>
            <a:ext cx="1080000" cy="1440040"/>
            <a:chOff x="3331466" y="2205881"/>
            <a:chExt cx="1080000" cy="1440040"/>
          </a:xfrm>
        </p:grpSpPr>
        <p:cxnSp>
          <p:nvCxnSpPr>
            <p:cNvPr id="70" name="직선 연결선 69"/>
            <p:cNvCxnSpPr/>
            <p:nvPr/>
          </p:nvCxnSpPr>
          <p:spPr>
            <a:xfrm flipV="1">
              <a:off x="3871466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331466" y="2205881"/>
              <a:ext cx="1080000" cy="1080000"/>
              <a:chOff x="3061646" y="2205881"/>
              <a:chExt cx="1080000" cy="1080000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061646" y="2205881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81" t="18488" r="22949" b="19916"/>
              <a:stretch/>
            </p:blipFill>
            <p:spPr>
              <a:xfrm>
                <a:off x="3331646" y="2441119"/>
                <a:ext cx="540000" cy="609524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/>
          <p:cNvGrpSpPr/>
          <p:nvPr/>
        </p:nvGrpSpPr>
        <p:grpSpPr>
          <a:xfrm>
            <a:off x="5441191" y="2205881"/>
            <a:ext cx="1080000" cy="1440040"/>
            <a:chOff x="5441191" y="2205881"/>
            <a:chExt cx="1080000" cy="1440040"/>
          </a:xfrm>
        </p:grpSpPr>
        <p:cxnSp>
          <p:nvCxnSpPr>
            <p:cNvPr id="75" name="직선 연결선 74"/>
            <p:cNvCxnSpPr/>
            <p:nvPr/>
          </p:nvCxnSpPr>
          <p:spPr>
            <a:xfrm flipV="1">
              <a:off x="598119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>
              <a:off x="5441191" y="2205881"/>
              <a:ext cx="1080000" cy="1080000"/>
              <a:chOff x="4916541" y="2205881"/>
              <a:chExt cx="1080000" cy="1080000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4916541" y="2205881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664" b="98521" l="4174" r="94992">
                            <a14:foregroundMark x1="56928" y1="54344" x2="56928" y2="54344"/>
                          </a14:backgroundRemoval>
                        </a14:imgEffect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7595" y="2475881"/>
                <a:ext cx="597893" cy="54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070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출처 및 변수 종류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58867"/>
              </p:ext>
            </p:extLst>
          </p:nvPr>
        </p:nvGraphicFramePr>
        <p:xfrm>
          <a:off x="211742" y="3175697"/>
          <a:ext cx="8711997" cy="308404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74717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</a:tblGrid>
              <a:tr h="16187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dirty="0" smtClean="0"/>
                        <a:t>변수</a:t>
                      </a:r>
                      <a:endParaRPr lang="en-US" altLang="ko-KR" sz="1800" dirty="0" smtClean="0"/>
                    </a:p>
                    <a:p>
                      <a:pPr latinLnBrk="1"/>
                      <a:endParaRPr lang="en-US" altLang="ko-KR" sz="1800" dirty="0" smtClean="0"/>
                    </a:p>
                    <a:p>
                      <a:pPr latinLnBrk="1"/>
                      <a:r>
                        <a:rPr lang="ko-KR" altLang="en-US" sz="1800" dirty="0" smtClean="0"/>
                        <a:t>출처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제목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개봉일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감독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상영시간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제작국가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장르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관람등급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배급사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언어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예산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배우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시리즈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키워드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줄거리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수상내역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원작도서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평점</a:t>
                      </a: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err="1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댓글</a:t>
                      </a: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 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댓글</a:t>
                      </a:r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개수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기대지수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누적관객수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/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KOFIC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68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NAVER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370611" y="2246661"/>
            <a:ext cx="7636032" cy="932945"/>
            <a:chOff x="1370611" y="2246661"/>
            <a:chExt cx="7636032" cy="932945"/>
          </a:xfrm>
        </p:grpSpPr>
        <p:grpSp>
          <p:nvGrpSpPr>
            <p:cNvPr id="16" name="그룹 15"/>
            <p:cNvGrpSpPr/>
            <p:nvPr/>
          </p:nvGrpSpPr>
          <p:grpSpPr>
            <a:xfrm>
              <a:off x="1370611" y="2246661"/>
              <a:ext cx="988541" cy="932943"/>
              <a:chOff x="1370611" y="2246661"/>
              <a:chExt cx="988541" cy="932943"/>
            </a:xfrm>
          </p:grpSpPr>
          <p:sp>
            <p:nvSpPr>
              <p:cNvPr id="10" name="왼쪽 중괄호 9"/>
              <p:cNvSpPr/>
              <p:nvPr/>
            </p:nvSpPr>
            <p:spPr>
              <a:xfrm rot="5400000">
                <a:off x="1660020" y="2794743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370611" y="2246661"/>
                <a:ext cx="9885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시기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066709" y="2246661"/>
              <a:ext cx="5040000" cy="932945"/>
              <a:chOff x="2066709" y="2246661"/>
              <a:chExt cx="5040000" cy="932945"/>
            </a:xfrm>
          </p:grpSpPr>
          <p:sp>
            <p:nvSpPr>
              <p:cNvPr id="5" name="왼쪽 중괄호 4"/>
              <p:cNvSpPr/>
              <p:nvPr/>
            </p:nvSpPr>
            <p:spPr>
              <a:xfrm rot="5400000">
                <a:off x="4381847" y="454745"/>
                <a:ext cx="409723" cy="50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050991" y="2246661"/>
                <a:ext cx="1071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영화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특성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7119882" y="2246661"/>
              <a:ext cx="1440000" cy="932942"/>
              <a:chOff x="7119882" y="2246661"/>
              <a:chExt cx="1440000" cy="932942"/>
            </a:xfrm>
          </p:grpSpPr>
          <p:sp>
            <p:nvSpPr>
              <p:cNvPr id="9" name="왼쪽 중괄호 8"/>
              <p:cNvSpPr/>
              <p:nvPr/>
            </p:nvSpPr>
            <p:spPr>
              <a:xfrm rot="5400000">
                <a:off x="7635020" y="2254742"/>
                <a:ext cx="409723" cy="14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56835" y="2246661"/>
                <a:ext cx="9660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 전 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반응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8466643" y="2246661"/>
              <a:ext cx="540000" cy="932944"/>
              <a:chOff x="8466643" y="2246661"/>
              <a:chExt cx="540000" cy="932944"/>
            </a:xfrm>
          </p:grpSpPr>
          <p:sp>
            <p:nvSpPr>
              <p:cNvPr id="18" name="왼쪽 중괄호 17"/>
              <p:cNvSpPr/>
              <p:nvPr/>
            </p:nvSpPr>
            <p:spPr>
              <a:xfrm rot="5400000">
                <a:off x="8531782" y="2794744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466643" y="2246661"/>
                <a:ext cx="5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종속</a:t>
                </a:r>
                <a:endParaRPr lang="en-US" altLang="ko-KR" b="1" dirty="0" smtClean="0">
                  <a:solidFill>
                    <a:schemeClr val="accent3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변수</a:t>
                </a:r>
                <a:endParaRPr lang="ko-KR" altLang="en-US" b="1" dirty="0">
                  <a:solidFill>
                    <a:schemeClr val="accent3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1861457" y="1311646"/>
            <a:ext cx="6012000" cy="932943"/>
            <a:chOff x="1861457" y="1311646"/>
            <a:chExt cx="6012000" cy="932943"/>
          </a:xfrm>
        </p:grpSpPr>
        <p:sp>
          <p:nvSpPr>
            <p:cNvPr id="25" name="왼쪽 중괄호 24"/>
            <p:cNvSpPr/>
            <p:nvPr/>
          </p:nvSpPr>
          <p:spPr>
            <a:xfrm rot="5400000">
              <a:off x="4662595" y="-966272"/>
              <a:ext cx="409723" cy="6012000"/>
            </a:xfrm>
            <a:prstGeom prst="leftBrac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97456" y="1311646"/>
              <a:ext cx="5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독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립</a:t>
              </a:r>
              <a:endParaRPr lang="en-US" altLang="ko-KR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변수</a:t>
              </a:r>
              <a:endParaRPr lang="ko-KR" altLang="en-US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5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2469</Words>
  <Application>Microsoft Office PowerPoint</Application>
  <PresentationFormat>화면 슬라이드 쇼(4:3)</PresentationFormat>
  <Paragraphs>733</Paragraphs>
  <Slides>56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굴림</vt:lpstr>
      <vt:lpstr>Arial</vt:lpstr>
      <vt:lpstr>Wingdings</vt:lpstr>
      <vt:lpstr>Raleway</vt:lpstr>
      <vt:lpstr>굴림체</vt:lpstr>
      <vt:lpstr>Lato</vt:lpstr>
      <vt:lpstr>HY헤드라인M</vt:lpstr>
      <vt:lpstr>맑은 고딕</vt:lpstr>
      <vt:lpstr>Streamline</vt:lpstr>
      <vt:lpstr>영화의 흥행 요인 분석 및  개봉 예정 영화의 관객수 예측</vt:lpstr>
      <vt:lpstr>정호진  |  팀장</vt:lpstr>
      <vt:lpstr>목차</vt:lpstr>
      <vt:lpstr>1.1 연구의 배경 및 필요성</vt:lpstr>
      <vt:lpstr>1.1 연구의 배경 및 필요성</vt:lpstr>
      <vt:lpstr>1.1 연구의 배경 및 필요성</vt:lpstr>
      <vt:lpstr>1.2 연구 문제 및 가설</vt:lpstr>
      <vt:lpstr>PowerPoint 프레젠테이션</vt:lpstr>
      <vt:lpstr>3.1 출처 및 변수 종류</vt:lpstr>
      <vt:lpstr>3.2 데이터 전처리</vt:lpstr>
      <vt:lpstr>3.2 데이터 전처리</vt:lpstr>
      <vt:lpstr>3.2 데이터 전처리</vt:lpstr>
      <vt:lpstr>3.3 변수 정의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분산 분석(Analysis of Variance, ANOVA)</vt:lpstr>
      <vt:lpstr>4.1 분석 결과 - 상관 분석(Correlation Analysis)</vt:lpstr>
      <vt:lpstr>4.1 분석 결과 - 상관 분석(Correlation Analysis)</vt:lpstr>
      <vt:lpstr>4.1 분석 결과 – 텍스트 마이닝(Text Mining)</vt:lpstr>
      <vt:lpstr>4.1 분석 결과 – 텍스트 마이닝(Text Mining)</vt:lpstr>
      <vt:lpstr>4.2 회귀 결과</vt:lpstr>
      <vt:lpstr>4.2 회귀 결과</vt:lpstr>
      <vt:lpstr>4.2 회귀 결과</vt:lpstr>
      <vt:lpstr>4.2 회귀 결과</vt:lpstr>
      <vt:lpstr>4.2 회귀 결과</vt:lpstr>
      <vt:lpstr>4.3 예측 결과</vt:lpstr>
      <vt:lpstr>4.3 예측 결과</vt:lpstr>
      <vt:lpstr>4.3 예측 결과</vt:lpstr>
      <vt:lpstr>5.1 연구의 결론</vt:lpstr>
      <vt:lpstr>5.2 연구의 한계점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영화의 흥행 요인 분석 및  개봉 예정 영화의 관객수 예측</dc:title>
  <dc:creator>김지수</dc:creator>
  <cp:lastModifiedBy>TJ</cp:lastModifiedBy>
  <cp:revision>217</cp:revision>
  <dcterms:modified xsi:type="dcterms:W3CDTF">2019-07-12T05:40:14Z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